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9" r:id="rId3"/>
    <p:sldId id="283" r:id="rId4"/>
    <p:sldId id="257" r:id="rId5"/>
    <p:sldId id="261" r:id="rId6"/>
    <p:sldId id="264" r:id="rId7"/>
    <p:sldId id="285" r:id="rId8"/>
    <p:sldId id="265" r:id="rId9"/>
    <p:sldId id="268" r:id="rId10"/>
    <p:sldId id="266" r:id="rId11"/>
    <p:sldId id="287" r:id="rId12"/>
    <p:sldId id="267" r:id="rId13"/>
    <p:sldId id="288" r:id="rId14"/>
    <p:sldId id="269" r:id="rId15"/>
    <p:sldId id="289" r:id="rId16"/>
    <p:sldId id="270" r:id="rId17"/>
    <p:sldId id="271" r:id="rId18"/>
    <p:sldId id="290"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A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560" autoAdjust="0"/>
  </p:normalViewPr>
  <p:slideViewPr>
    <p:cSldViewPr snapToGrid="0">
      <p:cViewPr varScale="1">
        <p:scale>
          <a:sx n="63" d="100"/>
          <a:sy n="63" d="100"/>
        </p:scale>
        <p:origin x="1620" y="4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K:\MyICME2013%20Files\MyICME_templateNEw\figure%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K:\MyICME2013%20Files\MyICME_templateNEw\figure%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mn-cs"/>
              </a:defRPr>
            </a:pPr>
            <a:r>
              <a:rPr lang="en-US" altLang="zh-CN" b="1" i="0" baseline="0" dirty="0" smtClean="0">
                <a:solidFill>
                  <a:schemeClr val="tx1"/>
                </a:solidFill>
                <a:latin typeface="Arial" panose="020B0604020202020204" pitchFamily="34" charset="0"/>
              </a:rPr>
              <a:t>Bidirectional in Flickr</a:t>
            </a:r>
            <a:endParaRPr lang="en-US" altLang="zh-CN" b="1" i="0" baseline="0" dirty="0">
              <a:solidFill>
                <a:schemeClr val="tx1"/>
              </a:solidFill>
              <a:latin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mn-cs"/>
            </a:defRPr>
          </a:pPr>
          <a:endParaRPr lang="zh-CN"/>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Sheet2!$B$2:$B$4</c:f>
              <c:strCache>
                <c:ptCount val="3"/>
                <c:pt idx="0">
                  <c:v>bidirectional in Twitter</c:v>
                </c:pt>
                <c:pt idx="1">
                  <c:v>unidirectional in Twitter</c:v>
                </c:pt>
                <c:pt idx="2">
                  <c:v>no relation in Twitter</c:v>
                </c:pt>
              </c:strCache>
            </c:strRef>
          </c:cat>
          <c:val>
            <c:numRef>
              <c:f>Sheet2!$C$2:$C$4</c:f>
              <c:numCache>
                <c:formatCode>General</c:formatCode>
                <c:ptCount val="3"/>
                <c:pt idx="0">
                  <c:v>0.49199999999999999</c:v>
                </c:pt>
                <c:pt idx="1">
                  <c:v>0.1</c:v>
                </c:pt>
                <c:pt idx="2">
                  <c:v>0.40799999999999997</c:v>
                </c:pt>
              </c:numCache>
            </c:numRef>
          </c:val>
        </c:ser>
        <c:dLbls>
          <c:dLblPos val="outEnd"/>
          <c:showLegendKey val="0"/>
          <c:showVal val="1"/>
          <c:showCatName val="0"/>
          <c:showSerName val="0"/>
          <c:showPercent val="0"/>
          <c:showBubbleSize val="0"/>
        </c:dLbls>
        <c:gapWidth val="219"/>
        <c:overlap val="-27"/>
        <c:axId val="209103984"/>
        <c:axId val="209104544"/>
      </c:barChart>
      <c:catAx>
        <c:axId val="209103984"/>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Arial" panose="020B0604020202020204" pitchFamily="34" charset="0"/>
                <a:ea typeface="Arial Unicode MS" panose="020B0604020202020204" pitchFamily="34" charset="-122"/>
                <a:cs typeface="Arial" panose="020B0604020202020204" pitchFamily="34" charset="0"/>
              </a:defRPr>
            </a:pPr>
            <a:endParaRPr lang="zh-CN"/>
          </a:p>
        </c:txPr>
        <c:crossAx val="209104544"/>
        <c:crosses val="autoZero"/>
        <c:auto val="1"/>
        <c:lblAlgn val="ctr"/>
        <c:lblOffset val="100"/>
        <c:noMultiLvlLbl val="0"/>
      </c:catAx>
      <c:valAx>
        <c:axId val="209104544"/>
        <c:scaling>
          <c:orientation val="minMax"/>
          <c:max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altLang="zh-CN" sz="1200" b="1" baseline="0" dirty="0" smtClean="0">
                    <a:solidFill>
                      <a:schemeClr val="tx1"/>
                    </a:solidFill>
                    <a:latin typeface="Arial" panose="020B0604020202020204" pitchFamily="34" charset="0"/>
                    <a:cs typeface="Arial" panose="020B0604020202020204" pitchFamily="34" charset="0"/>
                  </a:rPr>
                  <a:t>Ratio of friend pair</a:t>
                </a:r>
                <a:endParaRPr lang="en-US" altLang="zh-CN" sz="1200" b="1" baseline="0"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mn-cs"/>
              </a:defRPr>
            </a:pPr>
            <a:endParaRPr lang="zh-CN"/>
          </a:p>
        </c:txPr>
        <c:crossAx val="209103984"/>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mn-cs"/>
              </a:defRPr>
            </a:pPr>
            <a:r>
              <a:rPr lang="en-US" altLang="zh-CN" b="1" i="0" baseline="0" dirty="0" smtClean="0">
                <a:solidFill>
                  <a:schemeClr val="tx1"/>
                </a:solidFill>
                <a:latin typeface="Arial" panose="020B0604020202020204" pitchFamily="34" charset="0"/>
              </a:rPr>
              <a:t>Unidirectional in Flickr</a:t>
            </a:r>
            <a:endParaRPr lang="en-US" altLang="zh-CN" b="1" i="0" baseline="0" dirty="0">
              <a:solidFill>
                <a:schemeClr val="tx1"/>
              </a:solidFill>
              <a:latin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mn-cs"/>
            </a:defRPr>
          </a:pPr>
          <a:endParaRPr lang="zh-CN"/>
        </a:p>
      </c:txPr>
    </c:title>
    <c:autoTitleDeleted val="0"/>
    <c:plotArea>
      <c:layout/>
      <c:barChart>
        <c:barDir val="col"/>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Sheet2!$J$2:$J$4</c:f>
              <c:strCache>
                <c:ptCount val="3"/>
                <c:pt idx="0">
                  <c:v>bidirectional in Twitter</c:v>
                </c:pt>
                <c:pt idx="1">
                  <c:v>unidirectional in Twitter</c:v>
                </c:pt>
                <c:pt idx="2">
                  <c:v>no relation in Twitter</c:v>
                </c:pt>
              </c:strCache>
            </c:strRef>
          </c:cat>
          <c:val>
            <c:numRef>
              <c:f>Sheet2!$K$2:$K$4</c:f>
              <c:numCache>
                <c:formatCode>General</c:formatCode>
                <c:ptCount val="3"/>
                <c:pt idx="0">
                  <c:v>0.191</c:v>
                </c:pt>
                <c:pt idx="1">
                  <c:v>0.20399999999999999</c:v>
                </c:pt>
                <c:pt idx="2">
                  <c:v>0.60499999999999998</c:v>
                </c:pt>
              </c:numCache>
            </c:numRef>
          </c:val>
        </c:ser>
        <c:dLbls>
          <c:showLegendKey val="0"/>
          <c:showVal val="0"/>
          <c:showCatName val="0"/>
          <c:showSerName val="0"/>
          <c:showPercent val="0"/>
          <c:showBubbleSize val="0"/>
        </c:dLbls>
        <c:gapWidth val="219"/>
        <c:overlap val="-27"/>
        <c:axId val="65263136"/>
        <c:axId val="65262576"/>
      </c:barChart>
      <c:catAx>
        <c:axId val="65263136"/>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zh-CN"/>
          </a:p>
        </c:txPr>
        <c:crossAx val="65262576"/>
        <c:crosses val="autoZero"/>
        <c:auto val="1"/>
        <c:lblAlgn val="ctr"/>
        <c:lblOffset val="100"/>
        <c:noMultiLvlLbl val="0"/>
      </c:catAx>
      <c:valAx>
        <c:axId val="65262576"/>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mn-cs"/>
              </a:defRPr>
            </a:pPr>
            <a:endParaRPr lang="zh-CN"/>
          </a:p>
        </c:txPr>
        <c:crossAx val="65263136"/>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6B269-3C07-4B74-99C0-16EE88D7783B}" type="datetimeFigureOut">
              <a:rPr lang="zh-CN" altLang="en-US" smtClean="0"/>
              <a:t>2013/7/11</a:t>
            </a:fld>
            <a:endParaRPr lang="zh-CN"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C7845-EBE4-42B1-B9D7-791AB20ECC1F}" type="slidenum">
              <a:rPr lang="zh-CN" altLang="en-US" smtClean="0"/>
              <a:t>‹#›</a:t>
            </a:fld>
            <a:endParaRPr lang="zh-CN" altLang="en-US"/>
          </a:p>
        </p:txBody>
      </p:sp>
    </p:spTree>
    <p:extLst>
      <p:ext uri="{BB962C8B-B14F-4D97-AF65-F5344CB8AC3E}">
        <p14:creationId xmlns:p14="http://schemas.microsoft.com/office/powerpoint/2010/main" val="60156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Good morning,</a:t>
            </a:r>
            <a:r>
              <a:rPr lang="en-US" altLang="zh-CN" baseline="0" dirty="0" smtClean="0"/>
              <a:t> everyone! I’m Ming Yan, from </a:t>
            </a:r>
            <a:r>
              <a:rPr lang="en-US" altLang="zh-CN" dirty="0" smtClean="0"/>
              <a:t>Chinese Academy of Sciences.</a:t>
            </a:r>
            <a:endParaRPr lang="en-US" altLang="zh-CN" baseline="0" dirty="0" smtClean="0"/>
          </a:p>
          <a:p>
            <a:r>
              <a:rPr lang="en-US" altLang="zh-CN" baseline="0" dirty="0" smtClean="0"/>
              <a:t>Today, I will talk about a novel cold-start friend recommendation application based on cross-platform collaboration.</a:t>
            </a:r>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a:t>
            </a:fld>
            <a:endParaRPr lang="zh-CN" altLang="en-US"/>
          </a:p>
        </p:txBody>
      </p:sp>
    </p:spTree>
    <p:extLst>
      <p:ext uri="{BB962C8B-B14F-4D97-AF65-F5344CB8AC3E}">
        <p14:creationId xmlns:p14="http://schemas.microsoft.com/office/powerpoint/2010/main" val="87689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 made a global analysis on the user relation</a:t>
            </a:r>
            <a:r>
              <a:rPr lang="en-US" altLang="zh-CN" baseline="0" dirty="0" smtClean="0"/>
              <a:t> situation in Flickr and Twitter respectively.</a:t>
            </a:r>
          </a:p>
          <a:p>
            <a:r>
              <a:rPr lang="en-US" altLang="zh-CN" baseline="0" dirty="0" smtClean="0"/>
              <a:t>Because Flickr and Twitter are both directional social network, we define 4 types of social relations between users: No relation (we don’t follow each other), Unidirectional relation (I follow you, but you don’t follow back on me), bidirectional relation (I follow you, and you also follow back on me), and also a cross-platform user relation which we call cross follow relation (it means I follow you both in Flickr and in Twitter)</a:t>
            </a:r>
          </a:p>
          <a:p>
            <a:r>
              <a:rPr lang="en-US" altLang="zh-CN" baseline="0" dirty="0" smtClean="0"/>
              <a:t>The table shows the results, we can see that Twitter has a much larger social circle than Flickr while Flickr is more closely connected and has a higher transfer ratio.</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12</a:t>
            </a:fld>
            <a:endParaRPr lang="zh-CN" altLang="en-US"/>
          </a:p>
        </p:txBody>
      </p:sp>
    </p:spTree>
    <p:extLst>
      <p:ext uri="{BB962C8B-B14F-4D97-AF65-F5344CB8AC3E}">
        <p14:creationId xmlns:p14="http://schemas.microsoft.com/office/powerpoint/2010/main" val="72010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As we have different types of relations both in Flickr and Twitter,</a:t>
            </a:r>
          </a:p>
          <a:p>
            <a:r>
              <a:rPr lang="en-US" altLang="zh-CN" dirty="0" smtClean="0"/>
              <a:t>We </a:t>
            </a:r>
            <a:r>
              <a:rPr lang="en-US" altLang="zh-CN" baseline="0" dirty="0" smtClean="0"/>
              <a:t>further analyze what type of relation is easier to transfer across different social platforms (bidirectional or unidirectional?).</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13</a:t>
            </a:fld>
            <a:endParaRPr lang="zh-CN" altLang="en-US"/>
          </a:p>
        </p:txBody>
      </p:sp>
    </p:spTree>
    <p:extLst>
      <p:ext uri="{BB962C8B-B14F-4D97-AF65-F5344CB8AC3E}">
        <p14:creationId xmlns:p14="http://schemas.microsoft.com/office/powerpoint/2010/main" val="2278465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This table shows the comparison of relation type transfer</a:t>
            </a:r>
            <a:r>
              <a:rPr lang="en-US" altLang="zh-CN" baseline="0" dirty="0" smtClean="0"/>
              <a:t> situation. We count how many bidirectional friend pairs and unidirectional friend pairs in Flickr become bidirectional, unidirectional or no relation in Twitter respectively.</a:t>
            </a:r>
          </a:p>
          <a:p>
            <a:r>
              <a:rPr lang="en-US" altLang="zh-CN" baseline="0" dirty="0" smtClean="0"/>
              <a:t>The result shows the bidirectional relation has a much higher transfer ratio, so it’s more reliable for this type of relation to transfer.</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14</a:t>
            </a:fld>
            <a:endParaRPr lang="zh-CN" altLang="en-US"/>
          </a:p>
        </p:txBody>
      </p:sp>
    </p:spTree>
    <p:extLst>
      <p:ext uri="{BB962C8B-B14F-4D97-AF65-F5344CB8AC3E}">
        <p14:creationId xmlns:p14="http://schemas.microsoft.com/office/powerpoint/2010/main" val="1363388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Other than multiple social relations, users also have rich</a:t>
            </a:r>
            <a:r>
              <a:rPr lang="en-US" altLang="zh-CN" baseline="0" dirty="0" smtClean="0"/>
              <a:t> social behaviors.</a:t>
            </a:r>
          </a:p>
          <a:p>
            <a:r>
              <a:rPr lang="en-US" altLang="zh-CN" baseline="0" dirty="0" smtClean="0"/>
              <a:t>So we further try to investigate whether social behavior and social relation can collaborate in some way.</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15</a:t>
            </a:fld>
            <a:endParaRPr lang="zh-CN" altLang="en-US"/>
          </a:p>
        </p:txBody>
      </p:sp>
    </p:spTree>
    <p:extLst>
      <p:ext uri="{BB962C8B-B14F-4D97-AF65-F5344CB8AC3E}">
        <p14:creationId xmlns:p14="http://schemas.microsoft.com/office/powerpoint/2010/main" val="1244837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For the</a:t>
            </a:r>
            <a:r>
              <a:rPr lang="en-US" altLang="zh-CN" baseline="0" dirty="0" smtClean="0"/>
              <a:t> social behavior analysis, we model the user similarity in the following three ways using their rich behaviors:</a:t>
            </a:r>
          </a:p>
          <a:p>
            <a:r>
              <a:rPr lang="en-US" altLang="zh-CN" dirty="0" smtClean="0"/>
              <a:t>This table shows the comparison of the social</a:t>
            </a:r>
            <a:r>
              <a:rPr lang="en-US" altLang="zh-CN" baseline="0" dirty="0" smtClean="0"/>
              <a:t> behaviors between the user pairs with and without relations.</a:t>
            </a:r>
          </a:p>
          <a:p>
            <a:r>
              <a:rPr lang="en-US" altLang="zh-CN" baseline="0" dirty="0" smtClean="0"/>
              <a:t>We can see that friends have a bigger common contact number, common interested group number and tag-based similarity than unknown user pairs which indicates that social behavior and relation have some sort of consistency.</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16</a:t>
            </a:fld>
            <a:endParaRPr lang="zh-CN" altLang="en-US"/>
          </a:p>
        </p:txBody>
      </p:sp>
    </p:spTree>
    <p:extLst>
      <p:ext uri="{BB962C8B-B14F-4D97-AF65-F5344CB8AC3E}">
        <p14:creationId xmlns:p14="http://schemas.microsoft.com/office/powerpoint/2010/main" val="432523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 further facilitate our cross-platform</a:t>
            </a:r>
            <a:r>
              <a:rPr lang="en-US" altLang="zh-CN" baseline="0" dirty="0" smtClean="0"/>
              <a:t> transfer analysis, we also make a comparison of the social behaviors between the user pairs with and without cross-follow relations.</a:t>
            </a:r>
          </a:p>
          <a:p>
            <a:r>
              <a:rPr lang="en-US" altLang="zh-CN" baseline="0" dirty="0" smtClean="0"/>
              <a:t>From the table we can see that cross follow user pairs have bigger common contact number and tag-based similarity which indicates these two kinds of behaviors can further promote cross-follow relations to some extent.</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17</a:t>
            </a:fld>
            <a:endParaRPr lang="zh-CN" altLang="en-US"/>
          </a:p>
        </p:txBody>
      </p:sp>
    </p:spTree>
    <p:extLst>
      <p:ext uri="{BB962C8B-B14F-4D97-AF65-F5344CB8AC3E}">
        <p14:creationId xmlns:p14="http://schemas.microsoft.com/office/powerpoint/2010/main" val="2582922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Finally we got </a:t>
            </a:r>
            <a:r>
              <a:rPr lang="en-US" altLang="zh-CN" baseline="0" dirty="0" smtClean="0"/>
              <a:t>the following four observations from data analysis results.</a:t>
            </a:r>
          </a:p>
          <a:p>
            <a:r>
              <a:rPr lang="en-US" altLang="zh-CN" baseline="0" dirty="0" smtClean="0"/>
              <a:t>Based on these observations, we further design a cold-start friend recommendation application with cross-platform boosting.</a:t>
            </a:r>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18</a:t>
            </a:fld>
            <a:endParaRPr lang="zh-CN" altLang="en-US"/>
          </a:p>
        </p:txBody>
      </p:sp>
    </p:spTree>
    <p:extLst>
      <p:ext uri="{BB962C8B-B14F-4D97-AF65-F5344CB8AC3E}">
        <p14:creationId xmlns:p14="http://schemas.microsoft.com/office/powerpoint/2010/main" val="2490646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Next, I will introduce our application.</a:t>
            </a:r>
            <a:endParaRPr lang="zh-CN" altLang="en-US" dirty="0" smtClean="0"/>
          </a:p>
          <a:p>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19</a:t>
            </a:fld>
            <a:endParaRPr lang="zh-CN" altLang="en-US"/>
          </a:p>
        </p:txBody>
      </p:sp>
    </p:spTree>
    <p:extLst>
      <p:ext uri="{BB962C8B-B14F-4D97-AF65-F5344CB8AC3E}">
        <p14:creationId xmlns:p14="http://schemas.microsoft.com/office/powerpoint/2010/main" val="2710705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In our application, we deal</a:t>
            </a:r>
            <a:r>
              <a:rPr lang="en-US" altLang="zh-CN" baseline="0" dirty="0" smtClean="0"/>
              <a:t> with the top-k friend recommendation problem by leveraging user’s rich social information in another platform.</a:t>
            </a:r>
            <a:endParaRPr lang="en-US" altLang="zh-CN" dirty="0" smtClean="0"/>
          </a:p>
          <a:p>
            <a:r>
              <a:rPr lang="en-US" altLang="zh-CN" dirty="0" smtClean="0"/>
              <a:t>And we formulate the</a:t>
            </a:r>
            <a:r>
              <a:rPr lang="en-US" altLang="zh-CN" baseline="0" dirty="0" smtClean="0"/>
              <a:t> </a:t>
            </a:r>
            <a:r>
              <a:rPr lang="en-US" altLang="zh-CN" dirty="0" smtClean="0"/>
              <a:t>application as a random</a:t>
            </a:r>
            <a:r>
              <a:rPr lang="en-US" altLang="zh-CN" baseline="0" dirty="0" smtClean="0"/>
              <a:t> walk with restart problem on the user graph where users are nodes and edges between them are weighted by their similarity on social behavior.</a:t>
            </a:r>
          </a:p>
          <a:p>
            <a:r>
              <a:rPr lang="en-US" altLang="zh-CN" baseline="0" dirty="0" smtClean="0"/>
              <a:t>We iterate the random walk process until a final stable state is arrived and the final recommendation list is obtained by sorting the stable relevance score r(j)</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20</a:t>
            </a:fld>
            <a:endParaRPr lang="zh-CN" altLang="en-US"/>
          </a:p>
        </p:txBody>
      </p:sp>
    </p:spTree>
    <p:extLst>
      <p:ext uri="{BB962C8B-B14F-4D97-AF65-F5344CB8AC3E}">
        <p14:creationId xmlns:p14="http://schemas.microsoft.com/office/powerpoint/2010/main" val="2864339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Based on the data analysis, we formulate the </a:t>
            </a:r>
            <a:r>
              <a:rPr lang="en-US" altLang="zh-CN" sz="1200" dirty="0" smtClean="0">
                <a:solidFill>
                  <a:srgbClr val="FF0000"/>
                </a:solidFill>
              </a:rPr>
              <a:t>parameter (mainly initial </a:t>
            </a:r>
            <a:r>
              <a:rPr lang="en-US" altLang="zh-CN" sz="1200" dirty="0" smtClean="0">
                <a:solidFill>
                  <a:srgbClr val="FF0000"/>
                </a:solidFill>
              </a:rPr>
              <a:t>relevance</a:t>
            </a:r>
            <a:r>
              <a:rPr lang="en-US" altLang="zh-CN" sz="1200" baseline="0" dirty="0" smtClean="0">
                <a:solidFill>
                  <a:srgbClr val="FF0000"/>
                </a:solidFill>
              </a:rPr>
              <a:t> score </a:t>
            </a:r>
            <a:r>
              <a:rPr lang="en-US" altLang="zh-CN" sz="1200" baseline="0" dirty="0" err="1" smtClean="0">
                <a:solidFill>
                  <a:srgbClr val="FF0000"/>
                </a:solidFill>
              </a:rPr>
              <a:t>vj</a:t>
            </a:r>
            <a:r>
              <a:rPr lang="en-US" altLang="zh-CN" sz="1200" baseline="0" dirty="0" smtClean="0">
                <a:solidFill>
                  <a:srgbClr val="FF0000"/>
                </a:solidFill>
              </a:rPr>
              <a:t> and transition probability </a:t>
            </a:r>
            <a:r>
              <a:rPr lang="en-US" altLang="zh-CN" sz="1200" baseline="0" dirty="0" err="1" smtClean="0">
                <a:solidFill>
                  <a:srgbClr val="FF0000"/>
                </a:solidFill>
              </a:rPr>
              <a:t>pij</a:t>
            </a:r>
            <a:r>
              <a:rPr lang="en-US" altLang="zh-CN" sz="1200" dirty="0" smtClean="0">
                <a:solidFill>
                  <a:srgbClr val="FF0000"/>
                </a:solidFill>
              </a:rPr>
              <a:t>)</a:t>
            </a:r>
            <a:r>
              <a:rPr lang="en-US" altLang="zh-CN" sz="1200" dirty="0" smtClean="0"/>
              <a:t> in our random walk model as below:</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For the social relation transfer, as the social relations have high probability to transfer (especially the bidirectional relation), we formulate the initial relevance score</a:t>
            </a:r>
            <a:r>
              <a:rPr lang="en-US" altLang="zh-CN" sz="1200" baseline="0" dirty="0" smtClean="0"/>
              <a:t> </a:t>
            </a:r>
            <a:r>
              <a:rPr lang="en-US" altLang="zh-CN" sz="1200" baseline="0" dirty="0" err="1" smtClean="0"/>
              <a:t>vj</a:t>
            </a:r>
            <a:r>
              <a:rPr lang="en-US" altLang="zh-CN" sz="1200" baseline="0" dirty="0" smtClean="0"/>
              <a:t> with the social relation like this.</a:t>
            </a:r>
            <a:endParaRPr lang="en-US" altLang="zh-CN"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For </a:t>
            </a:r>
            <a:r>
              <a:rPr lang="en-US" altLang="zh-CN" sz="1200" dirty="0" smtClean="0"/>
              <a:t>the social behavior transfer, as the common contact behavior and tag-based profile can promote cross-follow relationship,</a:t>
            </a:r>
            <a:r>
              <a:rPr lang="en-US" altLang="zh-CN" sz="1200" baseline="0" dirty="0" smtClean="0"/>
              <a:t> we formulate the transition probability </a:t>
            </a:r>
            <a:r>
              <a:rPr lang="en-US" altLang="zh-CN" sz="1200" baseline="0" dirty="0" err="1" smtClean="0"/>
              <a:t>pij</a:t>
            </a:r>
            <a:r>
              <a:rPr lang="en-US" altLang="zh-CN" sz="1200" baseline="0" dirty="0" smtClean="0"/>
              <a:t> mainly with these behaviors.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Finally we combine the </a:t>
            </a:r>
            <a:r>
              <a:rPr lang="en-US" altLang="zh-CN" sz="1200" dirty="0" smtClean="0">
                <a:solidFill>
                  <a:srgbClr val="FF0000"/>
                </a:solidFill>
              </a:rPr>
              <a:t>reliable social relation </a:t>
            </a:r>
            <a:r>
              <a:rPr lang="en-US" altLang="zh-CN" sz="1200" dirty="0" smtClean="0"/>
              <a:t>with the </a:t>
            </a:r>
            <a:r>
              <a:rPr lang="en-US" altLang="zh-CN" sz="1200" dirty="0" smtClean="0">
                <a:solidFill>
                  <a:srgbClr val="FF0000"/>
                </a:solidFill>
              </a:rPr>
              <a:t>convinced social behavior </a:t>
            </a:r>
            <a:r>
              <a:rPr lang="en-US" altLang="zh-CN" sz="1200" dirty="0" smtClean="0"/>
              <a:t>to make better recommendation.</a:t>
            </a:r>
            <a:endParaRPr lang="en-US" altLang="zh-CN"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smtClean="0"/>
              <a:t>(Note that these formulations are all computed by leveraging the information in another social platform since it’s cold-start in the original platform.)</a:t>
            </a:r>
            <a:endParaRPr lang="en-US" altLang="zh-CN" sz="1200" dirty="0" smtClean="0"/>
          </a:p>
          <a:p>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21</a:t>
            </a:fld>
            <a:endParaRPr lang="zh-CN" altLang="en-US"/>
          </a:p>
        </p:txBody>
      </p:sp>
    </p:spTree>
    <p:extLst>
      <p:ext uri="{BB962C8B-B14F-4D97-AF65-F5344CB8AC3E}">
        <p14:creationId xmlns:p14="http://schemas.microsoft.com/office/powerpoint/2010/main" val="2367683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First</a:t>
            </a:r>
            <a:r>
              <a:rPr lang="en-US" altLang="zh-CN" baseline="0" dirty="0" smtClean="0"/>
              <a:t> I will introduce the background and our motivation.</a:t>
            </a:r>
          </a:p>
          <a:p>
            <a:r>
              <a:rPr lang="en-US" altLang="zh-CN" baseline="0" dirty="0" smtClean="0"/>
              <a:t>Then an in-depth data analysis on cross-platform user relation and behavior will be provided.</a:t>
            </a:r>
          </a:p>
          <a:p>
            <a:r>
              <a:rPr lang="en-US" altLang="zh-CN" baseline="0" dirty="0" smtClean="0"/>
              <a:t>Based on the data analysis, we further design a cold-start friend recommendation application.</a:t>
            </a:r>
          </a:p>
          <a:p>
            <a:r>
              <a:rPr lang="en-US" altLang="zh-CN" baseline="0" dirty="0" smtClean="0"/>
              <a:t>Finally comes the conclusion.</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a:t>
            </a:fld>
            <a:endParaRPr lang="zh-CN" altLang="en-US"/>
          </a:p>
        </p:txBody>
      </p:sp>
    </p:spTree>
    <p:extLst>
      <p:ext uri="{BB962C8B-B14F-4D97-AF65-F5344CB8AC3E}">
        <p14:creationId xmlns:p14="http://schemas.microsoft.com/office/powerpoint/2010/main" val="2195657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These are our final experiment settings</a:t>
            </a:r>
            <a:r>
              <a:rPr lang="en-US" altLang="zh-CN" baseline="0" dirty="0" smtClean="0"/>
              <a:t>.</a:t>
            </a:r>
          </a:p>
          <a:p>
            <a:r>
              <a:rPr lang="en-US" altLang="zh-CN" baseline="0" dirty="0" smtClean="0"/>
              <a:t>And we utilize the top-k average precision, recall and F-score as our evaluation metrics.</a:t>
            </a:r>
          </a:p>
          <a:p>
            <a:r>
              <a:rPr lang="en-US" altLang="zh-CN" baseline="0" dirty="0" smtClean="0"/>
              <a:t>For the baseline methods, we have two kinds of baselines:</a:t>
            </a:r>
          </a:p>
          <a:p>
            <a:r>
              <a:rPr lang="en-US" altLang="zh-CN" baseline="0" dirty="0" smtClean="0"/>
              <a:t>The first kind uses only one kind of information to sort users, the other one directly combines two kinds of information to sort users (e.g. friend and also high common contact number then more likely higher relevance score)</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22</a:t>
            </a:fld>
            <a:endParaRPr lang="zh-CN" altLang="en-US"/>
          </a:p>
        </p:txBody>
      </p:sp>
    </p:spTree>
    <p:extLst>
      <p:ext uri="{BB962C8B-B14F-4D97-AF65-F5344CB8AC3E}">
        <p14:creationId xmlns:p14="http://schemas.microsoft.com/office/powerpoint/2010/main" val="2295128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altLang="zh-CN" dirty="0" smtClean="0"/>
                  <a:t>These are our final</a:t>
                </a:r>
                <a:r>
                  <a:rPr lang="en-US" altLang="zh-CN" baseline="0" dirty="0" smtClean="0"/>
                  <a:t> experiment results.</a:t>
                </a:r>
              </a:p>
              <a:p>
                <a:r>
                  <a:rPr lang="en-US" altLang="zh-CN" baseline="0" dirty="0" smtClean="0"/>
                  <a:t>We can see that all the methods that combine social relation information with social behavior information (5-10th in Table 5) can achieve better results than the methods which only utilize one type of information (1-4th in Table 5) and our random walk based method which combines two kinds of information (Our1, Our2, Our3) outperforms the baseline method that directly combines them (5-7th in Table 5). </a:t>
                </a:r>
              </a:p>
              <a:p>
                <a:r>
                  <a:rPr lang="en-US" altLang="zh-CN" baseline="0" dirty="0" smtClean="0"/>
                  <a:t>We also analyzed the results to different tradeoff parameter </a:t>
                </a:r>
                <a14:m>
                  <m:oMath xmlns:m="http://schemas.openxmlformats.org/officeDocument/2006/math">
                    <m:r>
                      <a:rPr lang="zh-CN" altLang="en-US" i="1" baseline="0" smtClean="0">
                        <a:latin typeface="Cambria Math" panose="02040503050406030204" pitchFamily="18" charset="0"/>
                      </a:rPr>
                      <m:t>𝛼</m:t>
                    </m:r>
                  </m:oMath>
                </a14:m>
                <a:r>
                  <a:rPr lang="en-US" altLang="zh-CN" dirty="0" smtClean="0"/>
                  <a:t> (the right figure), and the performance is not sensitive to the change of this</a:t>
                </a:r>
                <a:r>
                  <a:rPr lang="en-US" altLang="zh-CN" baseline="0" dirty="0" smtClean="0"/>
                  <a:t> parameter which validates the robustness of our algorithm.</a:t>
                </a:r>
                <a:endParaRPr lang="zh-CN" altLang="en-US" dirty="0"/>
              </a:p>
            </p:txBody>
          </p:sp>
        </mc:Choice>
        <mc:Fallback xmlns="">
          <p:sp>
            <p:nvSpPr>
              <p:cNvPr id="3" name="Notes Placeholder 2"/>
              <p:cNvSpPr>
                <a:spLocks noGrp="1"/>
              </p:cNvSpPr>
              <p:nvPr>
                <p:ph type="body" idx="1"/>
              </p:nvPr>
            </p:nvSpPr>
            <p:spPr/>
            <p:txBody>
              <a:bodyPr/>
              <a:lstStyle/>
              <a:p>
                <a:r>
                  <a:rPr lang="en-US" altLang="zh-CN" dirty="0" smtClean="0"/>
                  <a:t>These are our final</a:t>
                </a:r>
                <a:r>
                  <a:rPr lang="en-US" altLang="zh-CN" baseline="0" dirty="0" smtClean="0"/>
                  <a:t> experiment results.</a:t>
                </a:r>
              </a:p>
              <a:p>
                <a:r>
                  <a:rPr lang="en-US" altLang="zh-CN" baseline="0" dirty="0" smtClean="0"/>
                  <a:t>We can see that all the methods that combine social relation information with social behavior information (5-10th in Table 5) can achieve better results than the methods which only utilize one type of information (1-4th in Table 5) and our random walk based method which combines two kinds of information (Our1, Our2, Our3) outperforms the baseline method that directly combines them (5-7th in Table 5). </a:t>
                </a:r>
              </a:p>
              <a:p>
                <a:r>
                  <a:rPr lang="en-US" altLang="zh-CN" baseline="0" dirty="0" smtClean="0"/>
                  <a:t>We also analyzed the results to different tradeoff parameter </a:t>
                </a:r>
                <a:r>
                  <a:rPr lang="zh-CN" altLang="en-US" i="0" baseline="0" smtClean="0">
                    <a:latin typeface="Cambria Math" panose="02040503050406030204" pitchFamily="18" charset="0"/>
                  </a:rPr>
                  <a:t>𝛼</a:t>
                </a:r>
                <a:r>
                  <a:rPr lang="en-US" altLang="zh-CN" dirty="0" smtClean="0"/>
                  <a:t> (the right figure), and the performance is not sensitive to the change of this</a:t>
                </a:r>
                <a:r>
                  <a:rPr lang="en-US" altLang="zh-CN" baseline="0" dirty="0" smtClean="0"/>
                  <a:t> parameter which validates the robustness of our algorithm.</a:t>
                </a:r>
                <a:endParaRPr lang="zh-CN" altLang="en-US" dirty="0"/>
              </a:p>
            </p:txBody>
          </p:sp>
        </mc:Fallback>
      </mc:AlternateContent>
      <p:sp>
        <p:nvSpPr>
          <p:cNvPr id="4" name="Slide Number Placeholder 3"/>
          <p:cNvSpPr>
            <a:spLocks noGrp="1"/>
          </p:cNvSpPr>
          <p:nvPr>
            <p:ph type="sldNum" sz="quarter" idx="10"/>
          </p:nvPr>
        </p:nvSpPr>
        <p:spPr/>
        <p:txBody>
          <a:bodyPr/>
          <a:lstStyle/>
          <a:p>
            <a:fld id="{BA1C7845-EBE4-42B1-B9D7-791AB20ECC1F}" type="slidenum">
              <a:rPr lang="zh-CN" altLang="en-US" smtClean="0"/>
              <a:t>23</a:t>
            </a:fld>
            <a:endParaRPr lang="zh-CN" altLang="en-US"/>
          </a:p>
        </p:txBody>
      </p:sp>
    </p:spTree>
    <p:extLst>
      <p:ext uri="{BB962C8B-B14F-4D97-AF65-F5344CB8AC3E}">
        <p14:creationId xmlns:p14="http://schemas.microsoft.com/office/powerpoint/2010/main" val="1517948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Finally come to our conclusion.</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24</a:t>
            </a:fld>
            <a:endParaRPr lang="zh-CN" altLang="en-US"/>
          </a:p>
        </p:txBody>
      </p:sp>
    </p:spTree>
    <p:extLst>
      <p:ext uri="{BB962C8B-B14F-4D97-AF65-F5344CB8AC3E}">
        <p14:creationId xmlns:p14="http://schemas.microsoft.com/office/powerpoint/2010/main" val="818351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a:t>
            </a:r>
            <a:r>
              <a:rPr lang="en-US" altLang="zh-CN" baseline="0" dirty="0" smtClean="0"/>
              <a:t> summarize, we have these contributions:</a:t>
            </a:r>
          </a:p>
          <a:p>
            <a:pPr marL="228600" indent="-228600">
              <a:buAutoNum type="arabicPeriod"/>
            </a:pPr>
            <a:r>
              <a:rPr lang="en-US" altLang="zh-CN" baseline="0" dirty="0" smtClean="0"/>
              <a:t>We conduct an in-depth data analysis on cross-platform user level</a:t>
            </a:r>
          </a:p>
          <a:p>
            <a:pPr marL="228600" indent="-228600">
              <a:buAutoNum type="arabicPeriod"/>
            </a:pPr>
            <a:r>
              <a:rPr lang="en-US" altLang="zh-CN" baseline="0" dirty="0" smtClean="0"/>
              <a:t>We design a cold-start friend recommendation application with cross-platform boosting</a:t>
            </a:r>
          </a:p>
          <a:p>
            <a:pPr marL="228600" indent="-228600">
              <a:buAutoNum type="arabicPeriod"/>
            </a:pPr>
            <a:r>
              <a:rPr lang="en-US" altLang="zh-CN" baseline="0" dirty="0" smtClean="0"/>
              <a:t>We utilize a simple but robust random walk </a:t>
            </a:r>
            <a:r>
              <a:rPr lang="en-US" altLang="zh-CN" baseline="0" dirty="0" smtClean="0"/>
              <a:t>based fusion method to combine social relation </a:t>
            </a:r>
            <a:r>
              <a:rPr lang="en-US" altLang="zh-CN" baseline="0" dirty="0" smtClean="0"/>
              <a:t>with social behavior information.</a:t>
            </a:r>
            <a:endParaRPr lang="en-US" altLang="zh-CN" baseline="0" dirty="0"/>
          </a:p>
          <a:p>
            <a:pPr marL="0" indent="0">
              <a:buNone/>
            </a:pPr>
            <a:r>
              <a:rPr lang="en-US" altLang="zh-CN" baseline="0" dirty="0" smtClean="0"/>
              <a:t>Our future work includes the fusion of multiple social information in different </a:t>
            </a:r>
            <a:r>
              <a:rPr lang="en-US" altLang="zh-CN" baseline="0" dirty="0" smtClean="0"/>
              <a:t>modalities </a:t>
            </a:r>
            <a:r>
              <a:rPr lang="en-US" altLang="zh-CN" baseline="0" dirty="0" smtClean="0"/>
              <a:t>across different social platforms and we are also expecting to mine some general cross-platform social patterns in nature.</a:t>
            </a:r>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25</a:t>
            </a:fld>
            <a:endParaRPr lang="zh-CN" altLang="en-US"/>
          </a:p>
        </p:txBody>
      </p:sp>
    </p:spTree>
    <p:extLst>
      <p:ext uri="{BB962C8B-B14F-4D97-AF65-F5344CB8AC3E}">
        <p14:creationId xmlns:p14="http://schemas.microsoft.com/office/powerpoint/2010/main" val="38864045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Thanks</a:t>
            </a:r>
            <a:r>
              <a:rPr lang="en-US" altLang="zh-CN" baseline="0" dirty="0" smtClean="0"/>
              <a:t> for your time and attention.</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26</a:t>
            </a:fld>
            <a:endParaRPr lang="zh-CN" altLang="en-US"/>
          </a:p>
        </p:txBody>
      </p:sp>
    </p:spTree>
    <p:extLst>
      <p:ext uri="{BB962C8B-B14F-4D97-AF65-F5344CB8AC3E}">
        <p14:creationId xmlns:p14="http://schemas.microsoft.com/office/powerpoint/2010/main" val="340648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Nowadays,</a:t>
            </a:r>
            <a:r>
              <a:rPr lang="en-US" altLang="zh-CN" baseline="0" dirty="0" smtClean="0"/>
              <a:t> social media is very popular. Various and massive social media sites spring up like mushrooms.</a:t>
            </a:r>
          </a:p>
          <a:p>
            <a:r>
              <a:rPr lang="en-US" altLang="zh-CN" baseline="0" dirty="0" smtClean="0"/>
              <a:t>This in one way leads to that more and more users are engaged in multiple social media sites simultaneously. (read script on slides).</a:t>
            </a:r>
          </a:p>
          <a:p>
            <a:r>
              <a:rPr lang="en-US" altLang="zh-CN" baseline="0" dirty="0" smtClean="0"/>
              <a:t>In another way, some aggregation tools have been developed to aggregate user accounts in different social media sites such as about.me, </a:t>
            </a:r>
            <a:r>
              <a:rPr lang="en-US" altLang="zh-CN" baseline="0" dirty="0" err="1" smtClean="0"/>
              <a:t>FriendFeed</a:t>
            </a:r>
            <a:r>
              <a:rPr lang="en-US" altLang="zh-CN" baseline="0" dirty="0" smtClean="0"/>
              <a:t> and Google+.</a:t>
            </a:r>
          </a:p>
          <a:p>
            <a:r>
              <a:rPr lang="en-US" altLang="zh-CN" baseline="0" dirty="0" smtClean="0"/>
              <a:t>These both provide huge possibility to perform user-centric cross-platform data analysis.</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4</a:t>
            </a:fld>
            <a:endParaRPr lang="zh-CN" altLang="en-US"/>
          </a:p>
        </p:txBody>
      </p:sp>
    </p:spTree>
    <p:extLst>
      <p:ext uri="{BB962C8B-B14F-4D97-AF65-F5344CB8AC3E}">
        <p14:creationId xmlns:p14="http://schemas.microsoft.com/office/powerpoint/2010/main" val="942612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Now let’s think</a:t>
            </a:r>
            <a:r>
              <a:rPr lang="en-US" altLang="zh-CN" baseline="0" dirty="0" smtClean="0"/>
              <a:t> about a scenario like this:</a:t>
            </a:r>
          </a:p>
          <a:p>
            <a:r>
              <a:rPr lang="en-US" altLang="zh-CN" baseline="0" dirty="0" smtClean="0"/>
              <a:t>Image you are an experienced user in </a:t>
            </a:r>
            <a:r>
              <a:rPr lang="en-US" altLang="zh-CN" baseline="0" dirty="0" err="1" smtClean="0"/>
              <a:t>flickr</a:t>
            </a:r>
            <a:r>
              <a:rPr lang="en-US" altLang="zh-CN" baseline="0" dirty="0" smtClean="0"/>
              <a:t>, where a friend network is carefully maintained and social activities are updated everyday (join interesting groups, upload images and tag the images).</a:t>
            </a:r>
          </a:p>
          <a:p>
            <a:r>
              <a:rPr lang="en-US" altLang="zh-CN" baseline="0" dirty="0" smtClean="0"/>
              <a:t>When Twitter becomes popular, it will be difficult if you desire to try this new service, since you are totally new in this platform (you don’t know who and where your friends are) and the new platform knows nothing about your interests for intelligent recommendation.</a:t>
            </a:r>
          </a:p>
          <a:p>
            <a:r>
              <a:rPr lang="en-US" altLang="zh-CN" baseline="0" dirty="0" smtClean="0"/>
              <a:t>Therefore, our motivation is how can we exploit rich social information of users in an auxiliary platform to help another platform perform the cold-start friend recommendation task. (with user accounts association)</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5</a:t>
            </a:fld>
            <a:endParaRPr lang="zh-CN" altLang="en-US"/>
          </a:p>
        </p:txBody>
      </p:sp>
    </p:spTree>
    <p:extLst>
      <p:ext uri="{BB962C8B-B14F-4D97-AF65-F5344CB8AC3E}">
        <p14:creationId xmlns:p14="http://schemas.microsoft.com/office/powerpoint/2010/main" val="102181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aseline="0" dirty="0" smtClean="0"/>
              <a:t>Now let’s first review some related work, mainly two parts:</a:t>
            </a:r>
          </a:p>
          <a:p>
            <a:r>
              <a:rPr lang="en-US" altLang="zh-CN" baseline="0" dirty="0" smtClean="0"/>
              <a:t>The first part is related with the friend suggestion methods, where topology or structure and </a:t>
            </a:r>
            <a:r>
              <a:rPr lang="en-US" altLang="zh-CN" baseline="0" dirty="0" err="1" smtClean="0"/>
              <a:t>homophily</a:t>
            </a:r>
            <a:r>
              <a:rPr lang="en-US" altLang="zh-CN" baseline="0" dirty="0" smtClean="0"/>
              <a:t> are always utilized. </a:t>
            </a:r>
          </a:p>
          <a:p>
            <a:r>
              <a:rPr lang="en-US" altLang="zh-CN" baseline="0" dirty="0" smtClean="0"/>
              <a:t>The second part is cross-platform analysis, where cross-platform collaboration and multi-platform difference analysis have been widely studied.</a:t>
            </a:r>
          </a:p>
          <a:p>
            <a:r>
              <a:rPr lang="en-US" altLang="zh-CN" baseline="0" dirty="0" smtClean="0"/>
              <a:t>For the previous work, friend suggestion will fail for completely cold-start scenario, social topology and user-centric are not well explored for most cross-platform analysis.</a:t>
            </a:r>
          </a:p>
          <a:p>
            <a:endParaRPr lang="en-US" altLang="zh-CN" baseline="0" dirty="0" smtClean="0"/>
          </a:p>
          <a:p>
            <a:r>
              <a:rPr lang="en-US" altLang="zh-CN" dirty="0" smtClean="0"/>
              <a:t>Topology: Based on the number</a:t>
            </a:r>
            <a:r>
              <a:rPr lang="en-US" altLang="zh-CN" baseline="0" dirty="0" smtClean="0"/>
              <a:t> of common friends</a:t>
            </a:r>
          </a:p>
          <a:p>
            <a:r>
              <a:rPr lang="en-US" altLang="zh-CN" baseline="0" dirty="0" err="1" smtClean="0"/>
              <a:t>Homophily</a:t>
            </a:r>
            <a:r>
              <a:rPr lang="en-US" altLang="zh-CN" baseline="0" dirty="0" smtClean="0"/>
              <a:t>: suggest users whose profiles, interests, or updates have substantial overlap with the receiver of the recommendation</a:t>
            </a:r>
          </a:p>
          <a:p>
            <a:endParaRPr lang="en-US" altLang="zh-CN" baseline="0" dirty="0" smtClean="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6</a:t>
            </a:fld>
            <a:endParaRPr lang="zh-CN" altLang="en-US"/>
          </a:p>
        </p:txBody>
      </p:sp>
    </p:spTree>
    <p:extLst>
      <p:ext uri="{BB962C8B-B14F-4D97-AF65-F5344CB8AC3E}">
        <p14:creationId xmlns:p14="http://schemas.microsoft.com/office/powerpoint/2010/main" val="27757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Our work has</a:t>
            </a:r>
            <a:r>
              <a:rPr lang="en-US" altLang="zh-CN" baseline="0" dirty="0" smtClean="0"/>
              <a:t> analyzed what social relation and behavior can better transfer user preferences between different platforms (that is what information can better transfer from one platform to another), and how to combine them for improved applications, therefore we have mainly two parts of work:</a:t>
            </a:r>
          </a:p>
          <a:p>
            <a:r>
              <a:rPr lang="en-US" altLang="zh-CN" dirty="0" smtClean="0"/>
              <a:t>One: data</a:t>
            </a:r>
            <a:r>
              <a:rPr lang="en-US" altLang="zh-CN" baseline="0" dirty="0" smtClean="0"/>
              <a:t> analysis work and the other one: friend recommendation application with cross-platform transfer.</a:t>
            </a:r>
          </a:p>
          <a:p>
            <a:r>
              <a:rPr lang="en-US" altLang="zh-CN" baseline="0" dirty="0" smtClean="0"/>
              <a:t>This is the overall flowchart of our main work (data collection, data analysis and friend recommendation application based on the data analysis) and we will describe every part one by one in detail later. </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7</a:t>
            </a:fld>
            <a:endParaRPr lang="zh-CN" altLang="en-US"/>
          </a:p>
        </p:txBody>
      </p:sp>
    </p:spTree>
    <p:extLst>
      <p:ext uri="{BB962C8B-B14F-4D97-AF65-F5344CB8AC3E}">
        <p14:creationId xmlns:p14="http://schemas.microsoft.com/office/powerpoint/2010/main" val="404825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 obtain</a:t>
            </a:r>
            <a:r>
              <a:rPr lang="en-US" altLang="zh-CN" baseline="0" dirty="0" smtClean="0"/>
              <a:t> a collection of users who have both accounts in Flickr and Twitter, we started from google+ website and collected about 40k users in total. </a:t>
            </a:r>
          </a:p>
          <a:p>
            <a:r>
              <a:rPr lang="en-US" altLang="zh-CN" baseline="0" dirty="0" smtClean="0"/>
              <a:t>Then we kept only those who have both </a:t>
            </a:r>
            <a:r>
              <a:rPr lang="en-US" altLang="zh-CN" baseline="0" dirty="0" err="1" smtClean="0"/>
              <a:t>flickr</a:t>
            </a:r>
            <a:r>
              <a:rPr lang="en-US" altLang="zh-CN" baseline="0" dirty="0" smtClean="0"/>
              <a:t> and twitter accounts and filtered the isolated users, which results in the final 1,457 user dataset. </a:t>
            </a:r>
          </a:p>
          <a:p>
            <a:r>
              <a:rPr lang="en-US" altLang="zh-CN" baseline="0" dirty="0" smtClean="0"/>
              <a:t>Meanwhile, the users’ rich social context information are also downloaded from their Flickr and Twitter accounts respectively (such as image set, interested groups and contact list).</a:t>
            </a:r>
          </a:p>
          <a:p>
            <a:r>
              <a:rPr lang="en-US" altLang="zh-CN" baseline="0" dirty="0" smtClean="0"/>
              <a:t>Most of the subsequent data analysis work is done in this dataset.</a:t>
            </a:r>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9</a:t>
            </a:fld>
            <a:endParaRPr lang="zh-CN" altLang="en-US"/>
          </a:p>
        </p:txBody>
      </p:sp>
    </p:spTree>
    <p:extLst>
      <p:ext uri="{BB962C8B-B14F-4D97-AF65-F5344CB8AC3E}">
        <p14:creationId xmlns:p14="http://schemas.microsoft.com/office/powerpoint/2010/main" val="365446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let’s focus on our</a:t>
            </a:r>
            <a:r>
              <a:rPr lang="en-US" altLang="zh-CN" baseline="0" dirty="0" smtClean="0"/>
              <a:t> data analysis work.</a:t>
            </a:r>
            <a:endParaRPr lang="en-US" altLang="zh-CN"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following three questions can be</a:t>
            </a:r>
            <a:r>
              <a:rPr lang="en-US" altLang="zh-CN" baseline="0" dirty="0" smtClean="0"/>
              <a:t> the main line for our data analysis work</a:t>
            </a:r>
            <a:endParaRPr lang="en-US" altLang="zh-CN"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1. Do the user relations can transfer across different platforms?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2. What type of social relation  is easier to transfer across different platforms?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3. Do the social behavior and relation</a:t>
            </a:r>
            <a:r>
              <a:rPr lang="en-US" altLang="zh-CN" baseline="0" dirty="0" smtClean="0"/>
              <a:t> </a:t>
            </a:r>
            <a:r>
              <a:rPr lang="en-US" altLang="zh-CN" dirty="0" smtClean="0"/>
              <a:t>can collaborate in some way?</a:t>
            </a:r>
          </a:p>
          <a:p>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10</a:t>
            </a:fld>
            <a:endParaRPr lang="zh-CN" altLang="en-US"/>
          </a:p>
        </p:txBody>
      </p:sp>
    </p:spTree>
    <p:extLst>
      <p:ext uri="{BB962C8B-B14F-4D97-AF65-F5344CB8AC3E}">
        <p14:creationId xmlns:p14="http://schemas.microsoft.com/office/powerpoint/2010/main" val="1851438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let’s answer</a:t>
            </a:r>
            <a:r>
              <a:rPr lang="en-US" altLang="zh-CN" baseline="0" dirty="0" smtClean="0"/>
              <a:t> the questions one by one.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For the first question,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analyze to what extent</a:t>
            </a:r>
            <a:r>
              <a:rPr lang="en-US" altLang="zh-CN" baseline="0" dirty="0" smtClean="0"/>
              <a:t> can relations on one platform  transfer to another platform.</a:t>
            </a:r>
            <a:endParaRPr lang="en-US" altLang="zh-CN" dirty="0" smtClean="0"/>
          </a:p>
          <a:p>
            <a:endParaRPr lang="zh-CN" altLang="en-US" dirty="0"/>
          </a:p>
        </p:txBody>
      </p:sp>
      <p:sp>
        <p:nvSpPr>
          <p:cNvPr id="4" name="Slide Number Placeholder 3"/>
          <p:cNvSpPr>
            <a:spLocks noGrp="1"/>
          </p:cNvSpPr>
          <p:nvPr>
            <p:ph type="sldNum" sz="quarter" idx="10"/>
          </p:nvPr>
        </p:nvSpPr>
        <p:spPr/>
        <p:txBody>
          <a:bodyPr/>
          <a:lstStyle/>
          <a:p>
            <a:fld id="{BA1C7845-EBE4-42B1-B9D7-791AB20ECC1F}" type="slidenum">
              <a:rPr lang="zh-CN" altLang="en-US" smtClean="0"/>
              <a:t>11</a:t>
            </a:fld>
            <a:endParaRPr lang="zh-CN" altLang="en-US"/>
          </a:p>
        </p:txBody>
      </p:sp>
    </p:spTree>
    <p:extLst>
      <p:ext uri="{BB962C8B-B14F-4D97-AF65-F5344CB8AC3E}">
        <p14:creationId xmlns:p14="http://schemas.microsoft.com/office/powerpoint/2010/main" val="417348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19812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222351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27891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94694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3496041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Date Placeholder 4"/>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410663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293964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2564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134839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133761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6DD39A65-33A1-42B9-BC54-5CD3912B57BF}" type="datetimeFigureOut">
              <a:rPr lang="zh-CN" altLang="en-US" smtClean="0"/>
              <a:t>2013/7/11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360382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9A65-33A1-42B9-BC54-5CD3912B57BF}" type="datetimeFigureOut">
              <a:rPr lang="zh-CN" altLang="en-US" smtClean="0"/>
              <a:t>2013/7/11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D8AB9-FA91-49F8-A438-75C7A2154C14}" type="slidenum">
              <a:rPr lang="zh-CN" altLang="en-US" smtClean="0"/>
              <a:t>‹#›</a:t>
            </a:fld>
            <a:endParaRPr lang="zh-CN" altLang="en-US"/>
          </a:p>
        </p:txBody>
      </p:sp>
    </p:spTree>
    <p:extLst>
      <p:ext uri="{BB962C8B-B14F-4D97-AF65-F5344CB8AC3E}">
        <p14:creationId xmlns:p14="http://schemas.microsoft.com/office/powerpoint/2010/main" val="3146857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4.png"/><Relationship Id="rId10"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2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21.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54.png"/><Relationship Id="rId7" Type="http://schemas.openxmlformats.org/officeDocument/2006/relationships/image" Target="../media/image60.png"/><Relationship Id="rId12" Type="http://schemas.openxmlformats.org/officeDocument/2006/relationships/image" Target="../media/image6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9.png"/><Relationship Id="rId11" Type="http://schemas.openxmlformats.org/officeDocument/2006/relationships/image" Target="../media/image62.png"/><Relationship Id="rId5" Type="http://schemas.openxmlformats.org/officeDocument/2006/relationships/image" Target="../media/image56.png"/><Relationship Id="rId10" Type="http://schemas.openxmlformats.org/officeDocument/2006/relationships/image" Target="../media/image3.png"/><Relationship Id="rId4" Type="http://schemas.openxmlformats.org/officeDocument/2006/relationships/image" Target="../media/image55.png"/><Relationship Id="rId9"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3.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jpe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s>
</file>

<file path=ppt/slides/_rels/slide5.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0.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4.png"/><Relationship Id="rId5" Type="http://schemas.openxmlformats.org/officeDocument/2006/relationships/image" Target="../media/image25.jpg"/><Relationship Id="rId15" Type="http://schemas.openxmlformats.org/officeDocument/2006/relationships/image" Target="../media/image32.png"/><Relationship Id="rId10" Type="http://schemas.openxmlformats.org/officeDocument/2006/relationships/image" Target="../media/image3.png"/><Relationship Id="rId4" Type="http://schemas.openxmlformats.org/officeDocument/2006/relationships/image" Target="../media/image24.png"/><Relationship Id="rId9" Type="http://schemas.openxmlformats.org/officeDocument/2006/relationships/image" Target="../media/image2.png"/><Relationship Id="rId14" Type="http://schemas.openxmlformats.org/officeDocument/2006/relationships/image" Target="../media/image3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8.jpeg"/><Relationship Id="rId13" Type="http://schemas.openxmlformats.org/officeDocument/2006/relationships/image" Target="../media/image43.jpeg"/><Relationship Id="rId18" Type="http://schemas.openxmlformats.org/officeDocument/2006/relationships/image" Target="../media/image48.png"/><Relationship Id="rId3" Type="http://schemas.openxmlformats.org/officeDocument/2006/relationships/image" Target="../media/image33.png"/><Relationship Id="rId21" Type="http://schemas.openxmlformats.org/officeDocument/2006/relationships/image" Target="../media/image51.png"/><Relationship Id="rId7" Type="http://schemas.openxmlformats.org/officeDocument/2006/relationships/image" Target="../media/image37.jpeg"/><Relationship Id="rId12" Type="http://schemas.openxmlformats.org/officeDocument/2006/relationships/image" Target="../media/image42.jpeg"/><Relationship Id="rId17" Type="http://schemas.openxmlformats.org/officeDocument/2006/relationships/image" Target="../media/image47.png"/><Relationship Id="rId2" Type="http://schemas.openxmlformats.org/officeDocument/2006/relationships/notesSlide" Target="../notesSlides/notesSlide7.xml"/><Relationship Id="rId16" Type="http://schemas.openxmlformats.org/officeDocument/2006/relationships/image" Target="../media/image46.png"/><Relationship Id="rId20"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41.jpeg"/><Relationship Id="rId5" Type="http://schemas.openxmlformats.org/officeDocument/2006/relationships/image" Target="../media/image35.png"/><Relationship Id="rId15" Type="http://schemas.openxmlformats.org/officeDocument/2006/relationships/image" Target="../media/image45.png"/><Relationship Id="rId23" Type="http://schemas.openxmlformats.org/officeDocument/2006/relationships/image" Target="../media/image53.png"/><Relationship Id="rId10" Type="http://schemas.openxmlformats.org/officeDocument/2006/relationships/image" Target="../media/image40.jpeg"/><Relationship Id="rId19" Type="http://schemas.openxmlformats.org/officeDocument/2006/relationships/image" Target="../media/image49.png"/><Relationship Id="rId4" Type="http://schemas.openxmlformats.org/officeDocument/2006/relationships/image" Target="../media/image34.png"/><Relationship Id="rId9" Type="http://schemas.openxmlformats.org/officeDocument/2006/relationships/image" Target="../media/image39.jpeg"/><Relationship Id="rId14" Type="http://schemas.openxmlformats.org/officeDocument/2006/relationships/image" Target="../media/image44.png"/><Relationship Id="rId22"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178668" y="1245073"/>
            <a:ext cx="8915400" cy="1734119"/>
          </a:xfrm>
        </p:spPr>
        <p:txBody>
          <a:bodyPr/>
          <a:lstStyle/>
          <a:p>
            <a:pPr eaLnBrk="1" hangingPunct="1"/>
            <a:r>
              <a:rPr lang="en-US" altLang="zh-CN" sz="3600" b="1" dirty="0" err="1" smtClean="0"/>
              <a:t>FriendTransfer</a:t>
            </a:r>
            <a:r>
              <a:rPr lang="en-US" altLang="zh-CN" sz="3600" b="1" dirty="0" smtClean="0"/>
              <a:t>: Cold-start Friend Recommendation with Cross-platform Transfer Learning of Social Knowledge</a:t>
            </a:r>
          </a:p>
        </p:txBody>
      </p:sp>
      <p:sp>
        <p:nvSpPr>
          <p:cNvPr id="5" name="Rectangle 3"/>
          <p:cNvSpPr>
            <a:spLocks noGrp="1" noChangeArrowheads="1"/>
          </p:cNvSpPr>
          <p:nvPr>
            <p:ph type="subTitle" idx="1"/>
          </p:nvPr>
        </p:nvSpPr>
        <p:spPr>
          <a:xfrm>
            <a:off x="1578132" y="3557120"/>
            <a:ext cx="6116472" cy="535675"/>
          </a:xfrm>
        </p:spPr>
        <p:txBody>
          <a:bodyPr>
            <a:normAutofit/>
          </a:bodyPr>
          <a:lstStyle/>
          <a:p>
            <a:pPr eaLnBrk="1" hangingPunct="1"/>
            <a:r>
              <a:rPr lang="en-US" altLang="zh-CN" dirty="0" smtClean="0"/>
              <a:t>Ming Yan, </a:t>
            </a:r>
            <a:r>
              <a:rPr lang="en-US" altLang="zh-CN" dirty="0" err="1" smtClean="0"/>
              <a:t>Jitao</a:t>
            </a:r>
            <a:r>
              <a:rPr lang="en-US" altLang="zh-CN" dirty="0" smtClean="0"/>
              <a:t> Sang, Tao Mei, </a:t>
            </a:r>
            <a:r>
              <a:rPr lang="en-US" altLang="zh-CN" dirty="0" err="1" smtClean="0"/>
              <a:t>ChangSheng</a:t>
            </a:r>
            <a:r>
              <a:rPr lang="en-US" altLang="zh-CN" dirty="0" smtClean="0"/>
              <a:t> </a:t>
            </a:r>
            <a:r>
              <a:rPr lang="en-US" altLang="zh-CN" dirty="0" err="1" smtClean="0"/>
              <a:t>Xu</a:t>
            </a:r>
            <a:endParaRPr lang="en-US" altLang="zh-CN" dirty="0" smtClean="0"/>
          </a:p>
          <a:p>
            <a:pPr eaLnBrk="1" hangingPunct="1"/>
            <a:endParaRPr lang="en-US" altLang="zh-CN" sz="2000" u="sng" dirty="0" smtClean="0"/>
          </a:p>
        </p:txBody>
      </p:sp>
      <p:pic>
        <p:nvPicPr>
          <p:cNvPr id="6" name="Picture 4" descr="CASI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150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295400" y="4486057"/>
            <a:ext cx="6710883" cy="369332"/>
          </a:xfrm>
          <a:prstGeom prst="rect">
            <a:avLst/>
          </a:prstGeom>
          <a:noFill/>
        </p:spPr>
        <p:txBody>
          <a:bodyPr wrap="square" rtlCol="0">
            <a:spAutoFit/>
          </a:bodyPr>
          <a:lstStyle/>
          <a:p>
            <a:pPr algn="ctr"/>
            <a:r>
              <a:rPr lang="en-US" altLang="zh-CN" baseline="30000" dirty="0" smtClean="0">
                <a:latin typeface="Arial Unicode MS" pitchFamily="34" charset="-122"/>
                <a:ea typeface="Arial Unicode MS" pitchFamily="34" charset="-122"/>
                <a:cs typeface="Arial Unicode MS" pitchFamily="34" charset="-122"/>
              </a:rPr>
              <a:t>1 </a:t>
            </a:r>
            <a:r>
              <a:rPr lang="en-US" altLang="zh-CN" dirty="0" smtClean="0">
                <a:latin typeface="Arial Unicode MS" pitchFamily="34" charset="-122"/>
                <a:ea typeface="Arial Unicode MS" pitchFamily="34" charset="-122"/>
                <a:cs typeface="Arial Unicode MS" pitchFamily="34" charset="-122"/>
              </a:rPr>
              <a:t>Institute of Automation, Chinese Academy of Sciences</a:t>
            </a:r>
            <a:endParaRPr lang="zh-CN" altLang="en-US" dirty="0">
              <a:latin typeface="Arial Unicode MS" pitchFamily="34" charset="-122"/>
              <a:ea typeface="Arial Unicode MS" pitchFamily="34" charset="-122"/>
              <a:cs typeface="Arial Unicode MS" pitchFamily="34" charset="-122"/>
            </a:endParaRPr>
          </a:p>
        </p:txBody>
      </p:sp>
      <p:sp>
        <p:nvSpPr>
          <p:cNvPr id="8" name="TextBox 7"/>
          <p:cNvSpPr txBox="1"/>
          <p:nvPr/>
        </p:nvSpPr>
        <p:spPr>
          <a:xfrm>
            <a:off x="1998780" y="4893703"/>
            <a:ext cx="5304121" cy="369332"/>
          </a:xfrm>
          <a:prstGeom prst="rect">
            <a:avLst/>
          </a:prstGeom>
          <a:noFill/>
        </p:spPr>
        <p:txBody>
          <a:bodyPr wrap="square" rtlCol="0">
            <a:spAutoFit/>
          </a:bodyPr>
          <a:lstStyle/>
          <a:p>
            <a:pPr algn="ctr"/>
            <a:r>
              <a:rPr lang="en-US" altLang="zh-CN" baseline="30000" dirty="0" smtClean="0">
                <a:latin typeface="Arial Unicode MS" pitchFamily="34" charset="-122"/>
                <a:ea typeface="Arial Unicode MS" pitchFamily="34" charset="-122"/>
                <a:cs typeface="Arial Unicode MS" pitchFamily="34" charset="-122"/>
              </a:rPr>
              <a:t>2</a:t>
            </a:r>
            <a:r>
              <a:rPr lang="zh-CN" altLang="en-US" baseline="30000" dirty="0" smtClean="0">
                <a:latin typeface="Arial Unicode MS" pitchFamily="34" charset="-122"/>
                <a:ea typeface="Arial Unicode MS" pitchFamily="34" charset="-122"/>
                <a:cs typeface="Arial Unicode MS" pitchFamily="34" charset="-122"/>
              </a:rPr>
              <a:t> </a:t>
            </a:r>
            <a:r>
              <a:rPr lang="en-US" altLang="zh-CN" dirty="0" smtClean="0">
                <a:latin typeface="Arial Unicode MS" pitchFamily="34" charset="-122"/>
                <a:ea typeface="Arial Unicode MS" pitchFamily="34" charset="-122"/>
                <a:cs typeface="Arial Unicode MS" pitchFamily="34" charset="-122"/>
              </a:rPr>
              <a:t>Microsoft Research Asia, Beijing, P.R. China</a:t>
            </a:r>
            <a:endParaRPr lang="zh-CN" altLang="en-US" dirty="0">
              <a:latin typeface="Arial Unicode MS" pitchFamily="34" charset="-122"/>
              <a:ea typeface="Arial Unicode MS" pitchFamily="34" charset="-122"/>
              <a:cs typeface="Arial Unicode MS" pitchFamily="34" charset="-122"/>
            </a:endParaRPr>
          </a:p>
        </p:txBody>
      </p:sp>
      <p:sp>
        <p:nvSpPr>
          <p:cNvPr id="9" name="矩形 9"/>
          <p:cNvSpPr/>
          <p:nvPr/>
        </p:nvSpPr>
        <p:spPr>
          <a:xfrm>
            <a:off x="3877186" y="5339663"/>
            <a:ext cx="1518364" cy="369332"/>
          </a:xfrm>
          <a:prstGeom prst="rect">
            <a:avLst/>
          </a:prstGeom>
        </p:spPr>
        <p:txBody>
          <a:bodyPr wrap="none">
            <a:spAutoFit/>
          </a:bodyPr>
          <a:lstStyle/>
          <a:p>
            <a:pPr lvl="0">
              <a:defRPr/>
            </a:pPr>
            <a:r>
              <a:rPr lang="en-US" altLang="zh-CN" kern="0" dirty="0" smtClean="0">
                <a:solidFill>
                  <a:sysClr val="windowText" lastClr="000000"/>
                </a:solidFill>
                <a:latin typeface="Arial Unicode MS" pitchFamily="34" charset="-122"/>
                <a:ea typeface="Arial Unicode MS" pitchFamily="34" charset="-122"/>
                <a:cs typeface="Arial Unicode MS" pitchFamily="34" charset="-122"/>
              </a:rPr>
              <a:t>Jun 30, 2013</a:t>
            </a:r>
            <a:endParaRPr lang="en-US" altLang="zh-CN" kern="0" dirty="0">
              <a:solidFill>
                <a:sysClr val="windowText" lastClr="000000"/>
              </a:solidFill>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3865231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045029" y="4950253"/>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13" name="Rounded Rectangle 12"/>
          <p:cNvSpPr/>
          <p:nvPr/>
        </p:nvSpPr>
        <p:spPr>
          <a:xfrm>
            <a:off x="1045029" y="3667644"/>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12" name="Rounded Rectangle 11"/>
          <p:cNvSpPr/>
          <p:nvPr/>
        </p:nvSpPr>
        <p:spPr>
          <a:xfrm>
            <a:off x="1045029" y="2454963"/>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2" name="Title 1"/>
          <p:cNvSpPr>
            <a:spLocks noGrp="1"/>
          </p:cNvSpPr>
          <p:nvPr>
            <p:ph type="title"/>
          </p:nvPr>
        </p:nvSpPr>
        <p:spPr/>
        <p:txBody>
          <a:bodyPr/>
          <a:lstStyle/>
          <a:p>
            <a:pPr algn="ctr"/>
            <a:r>
              <a:rPr lang="en-US" altLang="zh-CN" dirty="0" smtClean="0"/>
              <a:t>Data Analysis</a:t>
            </a:r>
            <a:endParaRPr lang="zh-CN" altLang="en-US" dirty="0"/>
          </a:p>
        </p:txBody>
      </p:sp>
      <p:sp>
        <p:nvSpPr>
          <p:cNvPr id="3" name="Content Placeholder 2"/>
          <p:cNvSpPr>
            <a:spLocks noGrp="1"/>
          </p:cNvSpPr>
          <p:nvPr>
            <p:ph idx="1"/>
          </p:nvPr>
        </p:nvSpPr>
        <p:spPr>
          <a:xfrm>
            <a:off x="628650" y="1825625"/>
            <a:ext cx="7886700" cy="629338"/>
          </a:xfrm>
        </p:spPr>
        <p:txBody>
          <a:bodyPr/>
          <a:lstStyle/>
          <a:p>
            <a:r>
              <a:rPr lang="en-US" altLang="zh-CN" dirty="0" smtClean="0"/>
              <a:t>Three Questions</a:t>
            </a:r>
            <a:endParaRPr lang="en-US" altLang="zh-CN" dirty="0"/>
          </a:p>
          <a:p>
            <a:pPr lvl="1"/>
            <a:endParaRPr lang="zh-CN" altLang="en-US" dirty="0"/>
          </a:p>
        </p:txBody>
      </p:sp>
      <p:sp>
        <p:nvSpPr>
          <p:cNvPr id="4" name="Content Placeholder 2"/>
          <p:cNvSpPr txBox="1">
            <a:spLocks/>
          </p:cNvSpPr>
          <p:nvPr/>
        </p:nvSpPr>
        <p:spPr>
          <a:xfrm>
            <a:off x="865009" y="3928851"/>
            <a:ext cx="7886700" cy="822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What type relation for easier transfer?</a:t>
            </a:r>
          </a:p>
          <a:p>
            <a:pPr marL="457200" lvl="1" indent="0">
              <a:buNone/>
            </a:pPr>
            <a:endParaRPr lang="en-US" altLang="zh-CN" dirty="0" smtClean="0">
              <a:solidFill>
                <a:srgbClr val="0070C0"/>
              </a:solidFill>
            </a:endParaRPr>
          </a:p>
          <a:p>
            <a:pPr lvl="1"/>
            <a:endParaRPr lang="zh-CN" altLang="en-US" dirty="0">
              <a:solidFill>
                <a:srgbClr val="0070C0"/>
              </a:solidFill>
            </a:endParaRPr>
          </a:p>
        </p:txBody>
      </p:sp>
      <p:sp>
        <p:nvSpPr>
          <p:cNvPr id="5" name="Content Placeholder 2"/>
          <p:cNvSpPr txBox="1">
            <a:spLocks/>
          </p:cNvSpPr>
          <p:nvPr/>
        </p:nvSpPr>
        <p:spPr>
          <a:xfrm>
            <a:off x="926850" y="264630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Relation can transfer?</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6" name="Content Placeholder 2"/>
          <p:cNvSpPr txBox="1">
            <a:spLocks/>
          </p:cNvSpPr>
          <p:nvPr/>
        </p:nvSpPr>
        <p:spPr>
          <a:xfrm>
            <a:off x="848680" y="5175903"/>
            <a:ext cx="7886700" cy="11859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Behavior and relation can collaborate? </a:t>
            </a:r>
          </a:p>
          <a:p>
            <a:pPr lvl="1"/>
            <a:endParaRPr lang="en-US" altLang="zh-CN" dirty="0" smtClean="0">
              <a:solidFill>
                <a:srgbClr val="0070C0"/>
              </a:solidFill>
            </a:endParaRPr>
          </a:p>
          <a:p>
            <a:pPr lvl="1"/>
            <a:endParaRPr lang="zh-CN" altLang="en-US" dirty="0">
              <a:solidFill>
                <a:srgbClr val="0070C0"/>
              </a:solidFill>
            </a:endParaRPr>
          </a:p>
        </p:txBody>
      </p:sp>
      <p:sp>
        <p:nvSpPr>
          <p:cNvPr id="10" name="Flowchart: Connector 9"/>
          <p:cNvSpPr/>
          <p:nvPr/>
        </p:nvSpPr>
        <p:spPr>
          <a:xfrm>
            <a:off x="865009" y="237960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1</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5" name="Flowchart: Connector 14"/>
          <p:cNvSpPr/>
          <p:nvPr/>
        </p:nvSpPr>
        <p:spPr>
          <a:xfrm>
            <a:off x="865009" y="3526691"/>
            <a:ext cx="360040" cy="360040"/>
          </a:xfrm>
          <a:prstGeom prst="flowChartConnector">
            <a:avLst/>
          </a:prstGeom>
          <a:solidFill>
            <a:schemeClr val="accent5">
              <a:lumMod val="75000"/>
            </a:schemeClr>
          </a:solidFill>
          <a:ln>
            <a:no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glow rad="228600">
                    <a:schemeClr val="accent5">
                      <a:satMod val="175000"/>
                      <a:alpha val="40000"/>
                    </a:schemeClr>
                  </a:glow>
                </a:effectLst>
                <a:latin typeface="Garamond" pitchFamily="18" charset="0"/>
              </a:rPr>
              <a:t>2</a:t>
            </a:r>
            <a:endParaRPr lang="en-US" sz="2400" b="1" dirty="0">
              <a:effectLst>
                <a:glow rad="228600">
                  <a:schemeClr val="accent5">
                    <a:satMod val="175000"/>
                    <a:alpha val="40000"/>
                  </a:schemeClr>
                </a:glow>
              </a:effectLst>
              <a:latin typeface="Garamond" pitchFamily="18" charset="0"/>
            </a:endParaRPr>
          </a:p>
        </p:txBody>
      </p:sp>
      <p:sp>
        <p:nvSpPr>
          <p:cNvPr id="17" name="Flowchart: Connector 16"/>
          <p:cNvSpPr/>
          <p:nvPr/>
        </p:nvSpPr>
        <p:spPr>
          <a:xfrm>
            <a:off x="865009" y="4832192"/>
            <a:ext cx="360040" cy="360040"/>
          </a:xfrm>
          <a:prstGeom prst="flowChartConnector">
            <a:avLst/>
          </a:prstGeom>
          <a:solidFill>
            <a:schemeClr val="accent5">
              <a:lumMod val="75000"/>
            </a:schemeClr>
          </a:solidFill>
          <a:ln>
            <a:no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glow rad="228600">
                    <a:schemeClr val="accent5">
                      <a:satMod val="175000"/>
                      <a:alpha val="40000"/>
                    </a:schemeClr>
                  </a:glow>
                </a:effectLst>
                <a:latin typeface="Garamond" pitchFamily="18" charset="0"/>
              </a:rPr>
              <a:t>3</a:t>
            </a:r>
            <a:endParaRPr lang="en-US" sz="2400" b="1" dirty="0">
              <a:effectLst>
                <a:glow rad="228600">
                  <a:schemeClr val="accent5">
                    <a:satMod val="175000"/>
                    <a:alpha val="40000"/>
                  </a:schemeClr>
                </a:glow>
              </a:effectLst>
              <a:latin typeface="Garamond" pitchFamily="18" charset="0"/>
            </a:endParaRPr>
          </a:p>
        </p:txBody>
      </p:sp>
    </p:spTree>
    <p:extLst>
      <p:ext uri="{BB962C8B-B14F-4D97-AF65-F5344CB8AC3E}">
        <p14:creationId xmlns:p14="http://schemas.microsoft.com/office/powerpoint/2010/main" val="402997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4" grpId="0"/>
      <p:bldP spid="6" grpId="0"/>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2204356" y="5206170"/>
            <a:ext cx="4392386" cy="14094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ounded Rectangle 33"/>
          <p:cNvSpPr/>
          <p:nvPr/>
        </p:nvSpPr>
        <p:spPr>
          <a:xfrm>
            <a:off x="2204355" y="3479739"/>
            <a:ext cx="4392386" cy="133453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Rounded Rectangle 11"/>
          <p:cNvSpPr/>
          <p:nvPr/>
        </p:nvSpPr>
        <p:spPr>
          <a:xfrm>
            <a:off x="1045029" y="2454963"/>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2" name="Title 1"/>
          <p:cNvSpPr>
            <a:spLocks noGrp="1"/>
          </p:cNvSpPr>
          <p:nvPr>
            <p:ph type="title"/>
          </p:nvPr>
        </p:nvSpPr>
        <p:spPr/>
        <p:txBody>
          <a:bodyPr/>
          <a:lstStyle/>
          <a:p>
            <a:pPr algn="ctr"/>
            <a:r>
              <a:rPr lang="en-US" altLang="zh-CN" dirty="0" smtClean="0"/>
              <a:t>Data Analysis</a:t>
            </a:r>
            <a:endParaRPr lang="zh-CN" altLang="en-US" dirty="0"/>
          </a:p>
        </p:txBody>
      </p:sp>
      <p:sp>
        <p:nvSpPr>
          <p:cNvPr id="3" name="Content Placeholder 2"/>
          <p:cNvSpPr>
            <a:spLocks noGrp="1"/>
          </p:cNvSpPr>
          <p:nvPr>
            <p:ph idx="1"/>
          </p:nvPr>
        </p:nvSpPr>
        <p:spPr>
          <a:xfrm>
            <a:off x="628650" y="1825625"/>
            <a:ext cx="7886700" cy="629338"/>
          </a:xfrm>
        </p:spPr>
        <p:txBody>
          <a:bodyPr/>
          <a:lstStyle/>
          <a:p>
            <a:r>
              <a:rPr lang="en-US" altLang="zh-CN" dirty="0" smtClean="0"/>
              <a:t>Three Questions</a:t>
            </a:r>
            <a:endParaRPr lang="en-US" altLang="zh-CN" dirty="0"/>
          </a:p>
          <a:p>
            <a:pPr lvl="1"/>
            <a:endParaRPr lang="zh-CN" altLang="en-US" dirty="0"/>
          </a:p>
        </p:txBody>
      </p:sp>
      <p:sp>
        <p:nvSpPr>
          <p:cNvPr id="5" name="Content Placeholder 2"/>
          <p:cNvSpPr txBox="1">
            <a:spLocks/>
          </p:cNvSpPr>
          <p:nvPr/>
        </p:nvSpPr>
        <p:spPr>
          <a:xfrm>
            <a:off x="926850" y="264630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Relation can transfer?</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10" name="Flowchart: Connector 9"/>
          <p:cNvSpPr/>
          <p:nvPr/>
        </p:nvSpPr>
        <p:spPr>
          <a:xfrm>
            <a:off x="865009" y="237960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1</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8" name="任意多边形 9"/>
          <p:cNvSpPr/>
          <p:nvPr/>
        </p:nvSpPr>
        <p:spPr>
          <a:xfrm>
            <a:off x="4739824" y="4010345"/>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0"/>
          <p:cNvSpPr/>
          <p:nvPr/>
        </p:nvSpPr>
        <p:spPr>
          <a:xfrm rot="11742139">
            <a:off x="3423147" y="4121120"/>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5938" y="3606827"/>
            <a:ext cx="412614" cy="412614"/>
          </a:xfrm>
          <a:prstGeom prst="rect">
            <a:avLst/>
          </a:prstGeom>
        </p:spPr>
      </p:pic>
      <p:pic>
        <p:nvPicPr>
          <p:cNvPr id="21"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2710" y="3606827"/>
            <a:ext cx="449163" cy="449163"/>
          </a:xfrm>
          <a:prstGeom prst="rect">
            <a:avLst/>
          </a:prstGeom>
        </p:spPr>
      </p:pic>
      <p:pic>
        <p:nvPicPr>
          <p:cNvPr id="22" name="图片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9097" y="4185360"/>
            <a:ext cx="530727" cy="530727"/>
          </a:xfrm>
          <a:prstGeom prst="rect">
            <a:avLst/>
          </a:prstGeom>
        </p:spPr>
      </p:pic>
      <p:pic>
        <p:nvPicPr>
          <p:cNvPr id="23"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24768" y="6027093"/>
            <a:ext cx="500320" cy="500320"/>
          </a:xfrm>
          <a:prstGeom prst="rect">
            <a:avLst/>
          </a:prstGeom>
        </p:spPr>
      </p:pic>
      <p:pic>
        <p:nvPicPr>
          <p:cNvPr id="24"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6384" y="5978736"/>
            <a:ext cx="548677" cy="548677"/>
          </a:xfrm>
          <a:prstGeom prst="rect">
            <a:avLst/>
          </a:prstGeom>
        </p:spPr>
      </p:pic>
      <p:pic>
        <p:nvPicPr>
          <p:cNvPr id="25" name="图片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0524" y="5414538"/>
            <a:ext cx="579300" cy="579300"/>
          </a:xfrm>
          <a:prstGeom prst="rect">
            <a:avLst/>
          </a:prstGeom>
        </p:spPr>
      </p:pic>
      <p:cxnSp>
        <p:nvCxnSpPr>
          <p:cNvPr id="26" name="直接箭头连接符 103"/>
          <p:cNvCxnSpPr/>
          <p:nvPr/>
        </p:nvCxnSpPr>
        <p:spPr>
          <a:xfrm flipH="1">
            <a:off x="3129170" y="4043597"/>
            <a:ext cx="120448" cy="1893866"/>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直接箭头连接符 105"/>
          <p:cNvCxnSpPr>
            <a:stCxn id="21" idx="2"/>
          </p:cNvCxnSpPr>
          <p:nvPr/>
        </p:nvCxnSpPr>
        <p:spPr>
          <a:xfrm>
            <a:off x="5587292" y="4055990"/>
            <a:ext cx="42566" cy="188147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8" name="直接箭头连接符 89"/>
          <p:cNvCxnSpPr>
            <a:stCxn id="22" idx="2"/>
          </p:cNvCxnSpPr>
          <p:nvPr/>
        </p:nvCxnSpPr>
        <p:spPr>
          <a:xfrm flipH="1">
            <a:off x="4474029" y="4716087"/>
            <a:ext cx="432" cy="65601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8" name="任意多边形 45"/>
          <p:cNvSpPr/>
          <p:nvPr/>
        </p:nvSpPr>
        <p:spPr>
          <a:xfrm>
            <a:off x="4819714" y="5722090"/>
            <a:ext cx="556670" cy="457216"/>
          </a:xfrm>
          <a:custGeom>
            <a:avLst/>
            <a:gdLst>
              <a:gd name="connsiteX0" fmla="*/ 0 w 526211"/>
              <a:gd name="connsiteY0" fmla="*/ 0 h 370936"/>
              <a:gd name="connsiteX1" fmla="*/ 284671 w 526211"/>
              <a:gd name="connsiteY1" fmla="*/ 77638 h 370936"/>
              <a:gd name="connsiteX2" fmla="*/ 474452 w 526211"/>
              <a:gd name="connsiteY2" fmla="*/ 215660 h 370936"/>
              <a:gd name="connsiteX3" fmla="*/ 526211 w 526211"/>
              <a:gd name="connsiteY3" fmla="*/ 370936 h 370936"/>
            </a:gdLst>
            <a:ahLst/>
            <a:cxnLst>
              <a:cxn ang="0">
                <a:pos x="connsiteX0" y="connsiteY0"/>
              </a:cxn>
              <a:cxn ang="0">
                <a:pos x="connsiteX1" y="connsiteY1"/>
              </a:cxn>
              <a:cxn ang="0">
                <a:pos x="connsiteX2" y="connsiteY2"/>
              </a:cxn>
              <a:cxn ang="0">
                <a:pos x="connsiteX3" y="connsiteY3"/>
              </a:cxn>
            </a:cxnLst>
            <a:rect l="l" t="t" r="r" b="b"/>
            <a:pathLst>
              <a:path w="526211" h="370936">
                <a:moveTo>
                  <a:pt x="0" y="0"/>
                </a:moveTo>
                <a:cubicBezTo>
                  <a:pt x="102798" y="20847"/>
                  <a:pt x="205596" y="41695"/>
                  <a:pt x="284671" y="77638"/>
                </a:cubicBezTo>
                <a:cubicBezTo>
                  <a:pt x="363746" y="113581"/>
                  <a:pt x="434195" y="166777"/>
                  <a:pt x="474452" y="215660"/>
                </a:cubicBezTo>
                <a:cubicBezTo>
                  <a:pt x="514709" y="264543"/>
                  <a:pt x="520460" y="317739"/>
                  <a:pt x="526211" y="370936"/>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41"/>
          <p:cNvSpPr/>
          <p:nvPr/>
        </p:nvSpPr>
        <p:spPr>
          <a:xfrm>
            <a:off x="3378081" y="5722090"/>
            <a:ext cx="702553" cy="513292"/>
          </a:xfrm>
          <a:custGeom>
            <a:avLst/>
            <a:gdLst>
              <a:gd name="connsiteX0" fmla="*/ 500332 w 500332"/>
              <a:gd name="connsiteY0" fmla="*/ 0 h 474453"/>
              <a:gd name="connsiteX1" fmla="*/ 267419 w 500332"/>
              <a:gd name="connsiteY1" fmla="*/ 77638 h 474453"/>
              <a:gd name="connsiteX2" fmla="*/ 94891 w 500332"/>
              <a:gd name="connsiteY2" fmla="*/ 241540 h 474453"/>
              <a:gd name="connsiteX3" fmla="*/ 0 w 500332"/>
              <a:gd name="connsiteY3" fmla="*/ 474453 h 474453"/>
            </a:gdLst>
            <a:ahLst/>
            <a:cxnLst>
              <a:cxn ang="0">
                <a:pos x="connsiteX0" y="connsiteY0"/>
              </a:cxn>
              <a:cxn ang="0">
                <a:pos x="connsiteX1" y="connsiteY1"/>
              </a:cxn>
              <a:cxn ang="0">
                <a:pos x="connsiteX2" y="connsiteY2"/>
              </a:cxn>
              <a:cxn ang="0">
                <a:pos x="connsiteX3" y="connsiteY3"/>
              </a:cxn>
            </a:cxnLst>
            <a:rect l="l" t="t" r="r" b="b"/>
            <a:pathLst>
              <a:path w="500332" h="474453">
                <a:moveTo>
                  <a:pt x="500332" y="0"/>
                </a:moveTo>
                <a:cubicBezTo>
                  <a:pt x="417662" y="18690"/>
                  <a:pt x="334992" y="37381"/>
                  <a:pt x="267419" y="77638"/>
                </a:cubicBezTo>
                <a:cubicBezTo>
                  <a:pt x="199845" y="117895"/>
                  <a:pt x="139461" y="175404"/>
                  <a:pt x="94891" y="241540"/>
                </a:cubicBezTo>
                <a:cubicBezTo>
                  <a:pt x="50321" y="307676"/>
                  <a:pt x="25160" y="391064"/>
                  <a:pt x="0" y="474453"/>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5965492" y="3569369"/>
            <a:ext cx="794538" cy="369332"/>
          </a:xfrm>
          <a:prstGeom prst="rect">
            <a:avLst/>
          </a:prstGeom>
          <a:noFill/>
        </p:spPr>
        <p:txBody>
          <a:bodyPr wrap="square" rtlCol="0">
            <a:spAutoFit/>
          </a:bodyPr>
          <a:lstStyle/>
          <a:p>
            <a:r>
              <a:rPr lang="en-US" altLang="zh-CN" dirty="0" smtClean="0"/>
              <a:t>Flickr</a:t>
            </a:r>
            <a:endParaRPr lang="zh-CN" altLang="en-US" dirty="0"/>
          </a:p>
        </p:txBody>
      </p:sp>
      <p:sp>
        <p:nvSpPr>
          <p:cNvPr id="41" name="TextBox 40"/>
          <p:cNvSpPr txBox="1"/>
          <p:nvPr/>
        </p:nvSpPr>
        <p:spPr>
          <a:xfrm>
            <a:off x="5821083" y="5217506"/>
            <a:ext cx="965689" cy="369332"/>
          </a:xfrm>
          <a:prstGeom prst="rect">
            <a:avLst/>
          </a:prstGeom>
          <a:noFill/>
        </p:spPr>
        <p:txBody>
          <a:bodyPr wrap="square" rtlCol="0">
            <a:spAutoFit/>
          </a:bodyPr>
          <a:lstStyle/>
          <a:p>
            <a:r>
              <a:rPr lang="en-US" altLang="zh-CN" dirty="0" smtClean="0"/>
              <a:t>Twitter</a:t>
            </a:r>
            <a:endParaRPr lang="zh-CN" altLang="en-US" dirty="0"/>
          </a:p>
        </p:txBody>
      </p:sp>
      <p:sp>
        <p:nvSpPr>
          <p:cNvPr id="42" name="任意多边形 9"/>
          <p:cNvSpPr/>
          <p:nvPr/>
        </p:nvSpPr>
        <p:spPr>
          <a:xfrm>
            <a:off x="4756496" y="4004890"/>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10"/>
          <p:cNvSpPr/>
          <p:nvPr/>
        </p:nvSpPr>
        <p:spPr>
          <a:xfrm rot="11742139">
            <a:off x="3428014" y="4124593"/>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7553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1.85185E-6 L 0.004 0.17268 " pathEditMode="relative" rAng="0" ptsTypes="AA">
                                      <p:cBhvr>
                                        <p:cTn id="6" dur="2000" fill="hold"/>
                                        <p:tgtEl>
                                          <p:spTgt spid="18"/>
                                        </p:tgtEl>
                                        <p:attrNameLst>
                                          <p:attrName>ppt_x</p:attrName>
                                          <p:attrName>ppt_y</p:attrName>
                                        </p:attrNameLst>
                                      </p:cBhvr>
                                      <p:rCtr x="191" y="8634"/>
                                    </p:animMotion>
                                  </p:childTnLst>
                                </p:cTn>
                              </p:par>
                              <p:par>
                                <p:cTn id="7" presetID="42" presetClass="path" presetSubtype="0" accel="50000" decel="50000" fill="hold" grpId="0" nodeType="withEffect">
                                  <p:stCondLst>
                                    <p:cond delay="0"/>
                                  </p:stCondLst>
                                  <p:childTnLst>
                                    <p:animMotion origin="layout" path="M -1.11111E-6 -3.7037E-7 L -0.00469 0.16921 " pathEditMode="relative" rAng="0" ptsTypes="AA">
                                      <p:cBhvr>
                                        <p:cTn id="8" dur="2000" fill="hold"/>
                                        <p:tgtEl>
                                          <p:spTgt spid="19"/>
                                        </p:tgtEl>
                                        <p:attrNameLst>
                                          <p:attrName>ppt_x</p:attrName>
                                          <p:attrName>ppt_y</p:attrName>
                                        </p:attrNameLst>
                                      </p:cBhvr>
                                      <p:rCtr x="-243" y="8449"/>
                                    </p:animMotion>
                                  </p:childTnLst>
                                </p:cTn>
                              </p:par>
                            </p:childTnLst>
                          </p:cTn>
                        </p:par>
                        <p:par>
                          <p:cTn id="9" fill="hold">
                            <p:stCondLst>
                              <p:cond delay="2000"/>
                            </p:stCondLst>
                            <p:childTnLst>
                              <p:par>
                                <p:cTn id="10" presetID="10" presetClass="exit" presetSubtype="0" fill="hold" grpId="1" nodeType="after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par>
                                <p:cTn id="16" presetID="22" presetClass="entr" presetSubtype="1"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up)">
                                      <p:cBhvr>
                                        <p:cTn id="18" dur="500"/>
                                        <p:tgtEl>
                                          <p:spTgt spid="38"/>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up)">
                                      <p:cBhvr>
                                        <p:cTn id="2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38" grpId="0" animBg="1"/>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Social relation Analysis</a:t>
            </a:r>
            <a:endParaRPr lang="zh-CN" altLang="en-US" dirty="0"/>
          </a:p>
        </p:txBody>
      </p:sp>
      <p:sp>
        <p:nvSpPr>
          <p:cNvPr id="3" name="Content Placeholder 2"/>
          <p:cNvSpPr>
            <a:spLocks noGrp="1"/>
          </p:cNvSpPr>
          <p:nvPr>
            <p:ph idx="1"/>
          </p:nvPr>
        </p:nvSpPr>
        <p:spPr>
          <a:xfrm>
            <a:off x="628650" y="1825625"/>
            <a:ext cx="7886700" cy="1054736"/>
          </a:xfrm>
        </p:spPr>
        <p:txBody>
          <a:bodyPr>
            <a:normAutofit/>
          </a:bodyPr>
          <a:lstStyle/>
          <a:p>
            <a:r>
              <a:rPr lang="en-US" altLang="zh-CN" dirty="0" smtClean="0"/>
              <a:t>A global analysis</a:t>
            </a:r>
            <a:endParaRPr lang="en-US" altLang="zh-CN" dirty="0" smtClean="0">
              <a:solidFill>
                <a:srgbClr val="0070C0"/>
              </a:solidFill>
            </a:endParaRPr>
          </a:p>
          <a:p>
            <a:pPr lvl="1"/>
            <a:r>
              <a:rPr lang="en-US" altLang="zh-CN" dirty="0" smtClean="0"/>
              <a:t>High transfer ratio and more closely connected in Flickr</a:t>
            </a:r>
            <a:endParaRPr lang="en-US" altLang="zh-CN" dirty="0"/>
          </a:p>
        </p:txBody>
      </p:sp>
      <p:graphicFrame>
        <p:nvGraphicFramePr>
          <p:cNvPr id="4" name="内容占位符 3"/>
          <p:cNvGraphicFramePr>
            <a:graphicFrameLocks/>
          </p:cNvGraphicFramePr>
          <p:nvPr>
            <p:extLst>
              <p:ext uri="{D42A27DB-BD31-4B8C-83A1-F6EECF244321}">
                <p14:modId xmlns:p14="http://schemas.microsoft.com/office/powerpoint/2010/main" val="3661826276"/>
              </p:ext>
            </p:extLst>
          </p:nvPr>
        </p:nvGraphicFramePr>
        <p:xfrm>
          <a:off x="628650" y="2880361"/>
          <a:ext cx="8218488" cy="1381760"/>
        </p:xfrm>
        <a:graphic>
          <a:graphicData uri="http://schemas.openxmlformats.org/drawingml/2006/table">
            <a:tbl>
              <a:tblPr firstRow="1" bandRow="1">
                <a:tableStyleId>{5C22544A-7EE6-4342-B048-85BDC9FD1C3A}</a:tableStyleId>
              </a:tblPr>
              <a:tblGrid>
                <a:gridCol w="2054622"/>
                <a:gridCol w="2054622"/>
                <a:gridCol w="2054622"/>
                <a:gridCol w="2054622"/>
              </a:tblGrid>
              <a:tr h="370840">
                <a:tc>
                  <a:txBody>
                    <a:bodyPr/>
                    <a:lstStyle/>
                    <a:p>
                      <a:pPr lvl="0" algn="ctr"/>
                      <a:r>
                        <a:rPr lang="en-US" altLang="zh-CN" dirty="0" smtClean="0"/>
                        <a:t>Social</a:t>
                      </a:r>
                      <a:r>
                        <a:rPr lang="en-US" altLang="zh-CN" baseline="0" dirty="0" smtClean="0"/>
                        <a:t> Platform</a:t>
                      </a:r>
                      <a:endParaRPr lang="zh-CN" altLang="en-US" dirty="0"/>
                    </a:p>
                  </a:txBody>
                  <a:tcPr anchor="ctr"/>
                </a:tc>
                <a:tc>
                  <a:txBody>
                    <a:bodyPr/>
                    <a:lstStyle/>
                    <a:p>
                      <a:pPr algn="ctr"/>
                      <a:r>
                        <a:rPr lang="en-US" altLang="zh-CN" dirty="0" smtClean="0"/>
                        <a:t>Bidirectional</a:t>
                      </a:r>
                      <a:r>
                        <a:rPr lang="en-US" altLang="zh-CN" baseline="0" dirty="0" smtClean="0"/>
                        <a:t> follow ratio (in friends)</a:t>
                      </a:r>
                      <a:endParaRPr lang="zh-CN" altLang="en-US" dirty="0"/>
                    </a:p>
                  </a:txBody>
                  <a:tcPr/>
                </a:tc>
                <a:tc>
                  <a:txBody>
                    <a:bodyPr/>
                    <a:lstStyle/>
                    <a:p>
                      <a:pPr algn="ctr"/>
                      <a:r>
                        <a:rPr lang="en-US" altLang="zh-CN" dirty="0" smtClean="0"/>
                        <a:t>Cross follow ratio</a:t>
                      </a:r>
                    </a:p>
                    <a:p>
                      <a:pPr algn="ctr"/>
                      <a:r>
                        <a:rPr lang="en-US" altLang="zh-CN" dirty="0" smtClean="0"/>
                        <a:t>(in friends)</a:t>
                      </a:r>
                      <a:endParaRPr lang="zh-CN" altLang="en-US" dirty="0"/>
                    </a:p>
                  </a:txBody>
                  <a:tcPr/>
                </a:tc>
                <a:tc>
                  <a:txBody>
                    <a:bodyPr/>
                    <a:lstStyle/>
                    <a:p>
                      <a:pPr algn="ctr"/>
                      <a:r>
                        <a:rPr lang="en-US" altLang="zh-CN" dirty="0" err="1" smtClean="0"/>
                        <a:t>Avg</a:t>
                      </a:r>
                      <a:r>
                        <a:rPr lang="en-US" altLang="zh-CN" dirty="0" smtClean="0"/>
                        <a:t>(Contact Num)</a:t>
                      </a:r>
                      <a:endParaRPr lang="zh-CN" altLang="en-US" dirty="0"/>
                    </a:p>
                  </a:txBody>
                  <a:tcPr anchor="ctr"/>
                </a:tc>
              </a:tr>
              <a:tr h="370840">
                <a:tc>
                  <a:txBody>
                    <a:bodyPr/>
                    <a:lstStyle/>
                    <a:p>
                      <a:pPr algn="ctr"/>
                      <a:r>
                        <a:rPr lang="en-US" altLang="zh-CN" dirty="0" err="1" smtClean="0"/>
                        <a:t>Flickr</a:t>
                      </a:r>
                      <a:endParaRPr lang="zh-CN" altLang="en-US" dirty="0"/>
                    </a:p>
                  </a:txBody>
                  <a:tcPr/>
                </a:tc>
                <a:tc>
                  <a:txBody>
                    <a:bodyPr/>
                    <a:lstStyle/>
                    <a:p>
                      <a:pPr algn="ctr"/>
                      <a:r>
                        <a:rPr lang="en-US" altLang="zh-CN" dirty="0" smtClean="0"/>
                        <a:t>0.5843</a:t>
                      </a:r>
                      <a:endParaRPr lang="zh-CN" altLang="en-US" dirty="0"/>
                    </a:p>
                  </a:txBody>
                  <a:tcPr/>
                </a:tc>
                <a:tc>
                  <a:txBody>
                    <a:bodyPr/>
                    <a:lstStyle/>
                    <a:p>
                      <a:pPr algn="ctr"/>
                      <a:r>
                        <a:rPr lang="en-US" altLang="zh-CN" dirty="0" smtClean="0"/>
                        <a:t>0.55</a:t>
                      </a:r>
                      <a:endParaRPr lang="zh-CN" altLang="en-US" dirty="0"/>
                    </a:p>
                  </a:txBody>
                  <a:tcPr/>
                </a:tc>
                <a:tc>
                  <a:txBody>
                    <a:bodyPr/>
                    <a:lstStyle/>
                    <a:p>
                      <a:pPr algn="ctr"/>
                      <a:r>
                        <a:rPr lang="en-US" altLang="zh-CN" dirty="0" smtClean="0"/>
                        <a:t>111.93</a:t>
                      </a:r>
                      <a:endParaRPr lang="zh-CN" altLang="en-US" dirty="0"/>
                    </a:p>
                  </a:txBody>
                  <a:tcPr/>
                </a:tc>
              </a:tr>
              <a:tr h="370840">
                <a:tc>
                  <a:txBody>
                    <a:bodyPr/>
                    <a:lstStyle/>
                    <a:p>
                      <a:pPr algn="ctr"/>
                      <a:r>
                        <a:rPr lang="en-US" altLang="zh-CN" dirty="0" smtClean="0"/>
                        <a:t>Twitter</a:t>
                      </a:r>
                      <a:endParaRPr lang="zh-CN" altLang="en-US" dirty="0"/>
                    </a:p>
                  </a:txBody>
                  <a:tcPr/>
                </a:tc>
                <a:tc>
                  <a:txBody>
                    <a:bodyPr/>
                    <a:lstStyle/>
                    <a:p>
                      <a:pPr algn="ctr"/>
                      <a:r>
                        <a:rPr lang="en-US" altLang="zh-CN" dirty="0" smtClean="0"/>
                        <a:t>0.4503</a:t>
                      </a:r>
                      <a:endParaRPr lang="zh-CN" altLang="en-US" dirty="0"/>
                    </a:p>
                  </a:txBody>
                  <a:tcPr/>
                </a:tc>
                <a:tc>
                  <a:txBody>
                    <a:bodyPr/>
                    <a:lstStyle/>
                    <a:p>
                      <a:pPr algn="ctr"/>
                      <a:r>
                        <a:rPr lang="en-US" altLang="zh-CN" dirty="0" smtClean="0"/>
                        <a:t>0.315</a:t>
                      </a:r>
                      <a:endParaRPr lang="zh-CN" altLang="en-US" dirty="0"/>
                    </a:p>
                  </a:txBody>
                  <a:tcPr/>
                </a:tc>
                <a:tc>
                  <a:txBody>
                    <a:bodyPr/>
                    <a:lstStyle/>
                    <a:p>
                      <a:pPr algn="ctr"/>
                      <a:r>
                        <a:rPr lang="en-US" altLang="zh-CN" dirty="0" smtClean="0"/>
                        <a:t>1273.84</a:t>
                      </a:r>
                      <a:endParaRPr lang="zh-CN" altLang="en-US" dirty="0"/>
                    </a:p>
                  </a:txBody>
                  <a:tcPr/>
                </a:tc>
              </a:tr>
            </a:tbl>
          </a:graphicData>
        </a:graphic>
      </p:graphicFrame>
      <p:sp>
        <p:nvSpPr>
          <p:cNvPr id="5" name="TextBox 4"/>
          <p:cNvSpPr txBox="1"/>
          <p:nvPr/>
        </p:nvSpPr>
        <p:spPr>
          <a:xfrm>
            <a:off x="1284975" y="4389283"/>
            <a:ext cx="7560840" cy="369332"/>
          </a:xfrm>
          <a:prstGeom prst="rect">
            <a:avLst/>
          </a:prstGeom>
          <a:noFill/>
        </p:spPr>
        <p:txBody>
          <a:bodyPr wrap="square" rtlCol="0">
            <a:spAutoFit/>
          </a:bodyPr>
          <a:lstStyle/>
          <a:p>
            <a:r>
              <a:rPr lang="en-US" altLang="zh-CN" b="1" dirty="0" smtClean="0">
                <a:latin typeface="Arial Unicode MS" panose="020B0604020202020204" pitchFamily="34" charset="-122"/>
                <a:ea typeface="Arial Unicode MS" panose="020B0604020202020204" pitchFamily="34" charset="-122"/>
                <a:cs typeface="Arial Unicode MS" panose="020B0604020202020204" pitchFamily="34" charset="-122"/>
              </a:rPr>
              <a:t>Table</a:t>
            </a:r>
            <a:r>
              <a:rPr lang="en-US" altLang="zh-CN" dirty="0" smtClean="0">
                <a:latin typeface="Arial Unicode MS" panose="020B0604020202020204" pitchFamily="34" charset="-122"/>
                <a:ea typeface="Arial Unicode MS" panose="020B0604020202020204" pitchFamily="34" charset="-122"/>
                <a:cs typeface="Arial Unicode MS" panose="020B0604020202020204" pitchFamily="34" charset="-122"/>
              </a:rPr>
              <a:t>. Global social relation situation between </a:t>
            </a:r>
            <a:r>
              <a:rPr lang="en-US" altLang="zh-CN" dirty="0" err="1" smtClean="0">
                <a:latin typeface="Arial Unicode MS" panose="020B0604020202020204" pitchFamily="34" charset="-122"/>
                <a:ea typeface="Arial Unicode MS" panose="020B0604020202020204" pitchFamily="34" charset="-122"/>
                <a:cs typeface="Arial Unicode MS" panose="020B0604020202020204" pitchFamily="34" charset="-122"/>
              </a:rPr>
              <a:t>Flickr</a:t>
            </a:r>
            <a:r>
              <a:rPr lang="en-US" altLang="zh-CN" dirty="0" smtClean="0">
                <a:latin typeface="Arial Unicode MS" panose="020B0604020202020204" pitchFamily="34" charset="-122"/>
                <a:ea typeface="Arial Unicode MS" panose="020B0604020202020204" pitchFamily="34" charset="-122"/>
                <a:cs typeface="Arial Unicode MS" panose="020B0604020202020204" pitchFamily="34" charset="-122"/>
              </a:rPr>
              <a:t> and Twitter</a:t>
            </a:r>
            <a:endParaRPr lang="zh-CN" altLang="en-US"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6" name="Rectangle 5"/>
          <p:cNvSpPr/>
          <p:nvPr/>
        </p:nvSpPr>
        <p:spPr>
          <a:xfrm>
            <a:off x="1122045" y="5071123"/>
            <a:ext cx="6899910"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1"/>
            <a:r>
              <a:rPr lang="en-US" altLang="zh-CN" sz="2000" dirty="0"/>
              <a:t>4 types of relations: </a:t>
            </a:r>
          </a:p>
          <a:p>
            <a:pPr lvl="1"/>
            <a:r>
              <a:rPr lang="en-US" altLang="zh-CN" sz="2000" dirty="0"/>
              <a:t>(1) No relation		</a:t>
            </a:r>
            <a:r>
              <a:rPr lang="en-US" altLang="zh-CN" sz="2000" dirty="0" smtClean="0"/>
              <a:t>(</a:t>
            </a:r>
            <a:r>
              <a:rPr lang="en-US" altLang="zh-CN" sz="2000" dirty="0"/>
              <a:t>2)Unidirectional relation </a:t>
            </a:r>
          </a:p>
          <a:p>
            <a:pPr lvl="1"/>
            <a:r>
              <a:rPr lang="en-US" altLang="zh-CN" sz="2000" dirty="0"/>
              <a:t>(3) Bidirectional </a:t>
            </a:r>
            <a:r>
              <a:rPr lang="en-US" altLang="zh-CN" sz="2000" dirty="0" smtClean="0"/>
              <a:t>relation	(4</a:t>
            </a:r>
            <a:r>
              <a:rPr lang="en-US" altLang="zh-CN" sz="2000" dirty="0"/>
              <a:t>) </a:t>
            </a:r>
            <a:r>
              <a:rPr lang="en-US" altLang="zh-CN" sz="2000" dirty="0">
                <a:solidFill>
                  <a:srgbClr val="0070C0"/>
                </a:solidFill>
              </a:rPr>
              <a:t>Cross follow relation</a:t>
            </a:r>
          </a:p>
        </p:txBody>
      </p:sp>
    </p:spTree>
    <p:extLst>
      <p:ext uri="{BB962C8B-B14F-4D97-AF65-F5344CB8AC3E}">
        <p14:creationId xmlns:p14="http://schemas.microsoft.com/office/powerpoint/2010/main" val="532391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2204356" y="5206170"/>
            <a:ext cx="4392386" cy="14094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ounded Rectangle 33"/>
          <p:cNvSpPr/>
          <p:nvPr/>
        </p:nvSpPr>
        <p:spPr>
          <a:xfrm>
            <a:off x="2204355" y="3479739"/>
            <a:ext cx="4392386" cy="133453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Rounded Rectangle 11"/>
          <p:cNvSpPr/>
          <p:nvPr/>
        </p:nvSpPr>
        <p:spPr>
          <a:xfrm>
            <a:off x="1045029" y="2454963"/>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2" name="Title 1"/>
          <p:cNvSpPr>
            <a:spLocks noGrp="1"/>
          </p:cNvSpPr>
          <p:nvPr>
            <p:ph type="title"/>
          </p:nvPr>
        </p:nvSpPr>
        <p:spPr/>
        <p:txBody>
          <a:bodyPr/>
          <a:lstStyle/>
          <a:p>
            <a:pPr algn="ctr"/>
            <a:r>
              <a:rPr lang="en-US" altLang="zh-CN" dirty="0" smtClean="0"/>
              <a:t>Data Analysis</a:t>
            </a:r>
            <a:endParaRPr lang="zh-CN" altLang="en-US" dirty="0"/>
          </a:p>
        </p:txBody>
      </p:sp>
      <p:sp>
        <p:nvSpPr>
          <p:cNvPr id="3" name="Content Placeholder 2"/>
          <p:cNvSpPr>
            <a:spLocks noGrp="1"/>
          </p:cNvSpPr>
          <p:nvPr>
            <p:ph idx="1"/>
          </p:nvPr>
        </p:nvSpPr>
        <p:spPr>
          <a:xfrm>
            <a:off x="628650" y="1825625"/>
            <a:ext cx="7886700" cy="629338"/>
          </a:xfrm>
        </p:spPr>
        <p:txBody>
          <a:bodyPr/>
          <a:lstStyle/>
          <a:p>
            <a:r>
              <a:rPr lang="en-US" altLang="zh-CN" dirty="0" smtClean="0"/>
              <a:t>Three Questions</a:t>
            </a:r>
            <a:endParaRPr lang="en-US" altLang="zh-CN" dirty="0"/>
          </a:p>
          <a:p>
            <a:pPr lvl="1"/>
            <a:endParaRPr lang="zh-CN" altLang="en-US" dirty="0"/>
          </a:p>
        </p:txBody>
      </p:sp>
      <p:sp>
        <p:nvSpPr>
          <p:cNvPr id="5" name="Content Placeholder 2"/>
          <p:cNvSpPr txBox="1">
            <a:spLocks/>
          </p:cNvSpPr>
          <p:nvPr/>
        </p:nvSpPr>
        <p:spPr>
          <a:xfrm>
            <a:off x="926850" y="264630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a:solidFill>
                  <a:srgbClr val="0070C0"/>
                </a:solidFill>
              </a:rPr>
              <a:t>What type relation for easier transfer?</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10" name="Flowchart: Connector 9"/>
          <p:cNvSpPr/>
          <p:nvPr/>
        </p:nvSpPr>
        <p:spPr>
          <a:xfrm>
            <a:off x="865009" y="237960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2</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8" name="任意多边形 9"/>
          <p:cNvSpPr/>
          <p:nvPr/>
        </p:nvSpPr>
        <p:spPr>
          <a:xfrm>
            <a:off x="4739824" y="4010345"/>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0"/>
          <p:cNvSpPr/>
          <p:nvPr/>
        </p:nvSpPr>
        <p:spPr>
          <a:xfrm rot="11742139">
            <a:off x="3458070" y="4032362"/>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5938" y="3606827"/>
            <a:ext cx="412614" cy="412614"/>
          </a:xfrm>
          <a:prstGeom prst="rect">
            <a:avLst/>
          </a:prstGeom>
        </p:spPr>
      </p:pic>
      <p:pic>
        <p:nvPicPr>
          <p:cNvPr id="21"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2710" y="3606827"/>
            <a:ext cx="449163" cy="449163"/>
          </a:xfrm>
          <a:prstGeom prst="rect">
            <a:avLst/>
          </a:prstGeom>
        </p:spPr>
      </p:pic>
      <p:pic>
        <p:nvPicPr>
          <p:cNvPr id="22" name="图片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9097" y="4185360"/>
            <a:ext cx="530727" cy="530727"/>
          </a:xfrm>
          <a:prstGeom prst="rect">
            <a:avLst/>
          </a:prstGeom>
        </p:spPr>
      </p:pic>
      <p:pic>
        <p:nvPicPr>
          <p:cNvPr id="23"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24768" y="6027093"/>
            <a:ext cx="500320" cy="500320"/>
          </a:xfrm>
          <a:prstGeom prst="rect">
            <a:avLst/>
          </a:prstGeom>
        </p:spPr>
      </p:pic>
      <p:pic>
        <p:nvPicPr>
          <p:cNvPr id="24"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6384" y="5978736"/>
            <a:ext cx="548677" cy="548677"/>
          </a:xfrm>
          <a:prstGeom prst="rect">
            <a:avLst/>
          </a:prstGeom>
        </p:spPr>
      </p:pic>
      <p:pic>
        <p:nvPicPr>
          <p:cNvPr id="25" name="图片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0524" y="5414538"/>
            <a:ext cx="579300" cy="579300"/>
          </a:xfrm>
          <a:prstGeom prst="rect">
            <a:avLst/>
          </a:prstGeom>
        </p:spPr>
      </p:pic>
      <p:cxnSp>
        <p:nvCxnSpPr>
          <p:cNvPr id="26" name="直接箭头连接符 103"/>
          <p:cNvCxnSpPr/>
          <p:nvPr/>
        </p:nvCxnSpPr>
        <p:spPr>
          <a:xfrm flipH="1">
            <a:off x="3129170" y="4043597"/>
            <a:ext cx="120448" cy="1893866"/>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直接箭头连接符 105"/>
          <p:cNvCxnSpPr>
            <a:stCxn id="21" idx="2"/>
          </p:cNvCxnSpPr>
          <p:nvPr/>
        </p:nvCxnSpPr>
        <p:spPr>
          <a:xfrm>
            <a:off x="5587292" y="4055990"/>
            <a:ext cx="42566" cy="188147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8" name="直接箭头连接符 89"/>
          <p:cNvCxnSpPr>
            <a:stCxn id="22" idx="2"/>
          </p:cNvCxnSpPr>
          <p:nvPr/>
        </p:nvCxnSpPr>
        <p:spPr>
          <a:xfrm flipH="1">
            <a:off x="4474029" y="4716087"/>
            <a:ext cx="432" cy="65601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8" name="任意多边形 45"/>
          <p:cNvSpPr/>
          <p:nvPr/>
        </p:nvSpPr>
        <p:spPr>
          <a:xfrm>
            <a:off x="4819714" y="5722090"/>
            <a:ext cx="556670" cy="457216"/>
          </a:xfrm>
          <a:custGeom>
            <a:avLst/>
            <a:gdLst>
              <a:gd name="connsiteX0" fmla="*/ 0 w 526211"/>
              <a:gd name="connsiteY0" fmla="*/ 0 h 370936"/>
              <a:gd name="connsiteX1" fmla="*/ 284671 w 526211"/>
              <a:gd name="connsiteY1" fmla="*/ 77638 h 370936"/>
              <a:gd name="connsiteX2" fmla="*/ 474452 w 526211"/>
              <a:gd name="connsiteY2" fmla="*/ 215660 h 370936"/>
              <a:gd name="connsiteX3" fmla="*/ 526211 w 526211"/>
              <a:gd name="connsiteY3" fmla="*/ 370936 h 370936"/>
            </a:gdLst>
            <a:ahLst/>
            <a:cxnLst>
              <a:cxn ang="0">
                <a:pos x="connsiteX0" y="connsiteY0"/>
              </a:cxn>
              <a:cxn ang="0">
                <a:pos x="connsiteX1" y="connsiteY1"/>
              </a:cxn>
              <a:cxn ang="0">
                <a:pos x="connsiteX2" y="connsiteY2"/>
              </a:cxn>
              <a:cxn ang="0">
                <a:pos x="connsiteX3" y="connsiteY3"/>
              </a:cxn>
            </a:cxnLst>
            <a:rect l="l" t="t" r="r" b="b"/>
            <a:pathLst>
              <a:path w="526211" h="370936">
                <a:moveTo>
                  <a:pt x="0" y="0"/>
                </a:moveTo>
                <a:cubicBezTo>
                  <a:pt x="102798" y="20847"/>
                  <a:pt x="205596" y="41695"/>
                  <a:pt x="284671" y="77638"/>
                </a:cubicBezTo>
                <a:cubicBezTo>
                  <a:pt x="363746" y="113581"/>
                  <a:pt x="434195" y="166777"/>
                  <a:pt x="474452" y="215660"/>
                </a:cubicBezTo>
                <a:cubicBezTo>
                  <a:pt x="514709" y="264543"/>
                  <a:pt x="520460" y="317739"/>
                  <a:pt x="526211" y="370936"/>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41"/>
          <p:cNvSpPr/>
          <p:nvPr/>
        </p:nvSpPr>
        <p:spPr>
          <a:xfrm>
            <a:off x="3378081" y="5722090"/>
            <a:ext cx="702553" cy="513292"/>
          </a:xfrm>
          <a:custGeom>
            <a:avLst/>
            <a:gdLst>
              <a:gd name="connsiteX0" fmla="*/ 500332 w 500332"/>
              <a:gd name="connsiteY0" fmla="*/ 0 h 474453"/>
              <a:gd name="connsiteX1" fmla="*/ 267419 w 500332"/>
              <a:gd name="connsiteY1" fmla="*/ 77638 h 474453"/>
              <a:gd name="connsiteX2" fmla="*/ 94891 w 500332"/>
              <a:gd name="connsiteY2" fmla="*/ 241540 h 474453"/>
              <a:gd name="connsiteX3" fmla="*/ 0 w 500332"/>
              <a:gd name="connsiteY3" fmla="*/ 474453 h 474453"/>
            </a:gdLst>
            <a:ahLst/>
            <a:cxnLst>
              <a:cxn ang="0">
                <a:pos x="connsiteX0" y="connsiteY0"/>
              </a:cxn>
              <a:cxn ang="0">
                <a:pos x="connsiteX1" y="connsiteY1"/>
              </a:cxn>
              <a:cxn ang="0">
                <a:pos x="connsiteX2" y="connsiteY2"/>
              </a:cxn>
              <a:cxn ang="0">
                <a:pos x="connsiteX3" y="connsiteY3"/>
              </a:cxn>
            </a:cxnLst>
            <a:rect l="l" t="t" r="r" b="b"/>
            <a:pathLst>
              <a:path w="500332" h="474453">
                <a:moveTo>
                  <a:pt x="500332" y="0"/>
                </a:moveTo>
                <a:cubicBezTo>
                  <a:pt x="417662" y="18690"/>
                  <a:pt x="334992" y="37381"/>
                  <a:pt x="267419" y="77638"/>
                </a:cubicBezTo>
                <a:cubicBezTo>
                  <a:pt x="199845" y="117895"/>
                  <a:pt x="139461" y="175404"/>
                  <a:pt x="94891" y="241540"/>
                </a:cubicBezTo>
                <a:cubicBezTo>
                  <a:pt x="50321" y="307676"/>
                  <a:pt x="25160" y="391064"/>
                  <a:pt x="0" y="474453"/>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5965492" y="3569369"/>
            <a:ext cx="794538" cy="369332"/>
          </a:xfrm>
          <a:prstGeom prst="rect">
            <a:avLst/>
          </a:prstGeom>
          <a:noFill/>
        </p:spPr>
        <p:txBody>
          <a:bodyPr wrap="square" rtlCol="0">
            <a:spAutoFit/>
          </a:bodyPr>
          <a:lstStyle/>
          <a:p>
            <a:r>
              <a:rPr lang="en-US" altLang="zh-CN" dirty="0" smtClean="0"/>
              <a:t>Flickr</a:t>
            </a:r>
            <a:endParaRPr lang="zh-CN" altLang="en-US" dirty="0"/>
          </a:p>
        </p:txBody>
      </p:sp>
      <p:sp>
        <p:nvSpPr>
          <p:cNvPr id="41" name="TextBox 40"/>
          <p:cNvSpPr txBox="1"/>
          <p:nvPr/>
        </p:nvSpPr>
        <p:spPr>
          <a:xfrm>
            <a:off x="5821083" y="5217506"/>
            <a:ext cx="965689" cy="369332"/>
          </a:xfrm>
          <a:prstGeom prst="rect">
            <a:avLst/>
          </a:prstGeom>
          <a:noFill/>
        </p:spPr>
        <p:txBody>
          <a:bodyPr wrap="square" rtlCol="0">
            <a:spAutoFit/>
          </a:bodyPr>
          <a:lstStyle/>
          <a:p>
            <a:r>
              <a:rPr lang="en-US" altLang="zh-CN" dirty="0" smtClean="0"/>
              <a:t>Twitter</a:t>
            </a:r>
            <a:endParaRPr lang="zh-CN" altLang="en-US" dirty="0"/>
          </a:p>
        </p:txBody>
      </p:sp>
      <p:sp>
        <p:nvSpPr>
          <p:cNvPr id="42" name="任意多边形 9"/>
          <p:cNvSpPr/>
          <p:nvPr/>
        </p:nvSpPr>
        <p:spPr>
          <a:xfrm>
            <a:off x="4728695" y="4019441"/>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10"/>
          <p:cNvSpPr/>
          <p:nvPr/>
        </p:nvSpPr>
        <p:spPr>
          <a:xfrm rot="11742139">
            <a:off x="3415591" y="4188854"/>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15"/>
          <p:cNvSpPr/>
          <p:nvPr/>
        </p:nvSpPr>
        <p:spPr>
          <a:xfrm>
            <a:off x="3476372" y="3888560"/>
            <a:ext cx="777080" cy="461733"/>
          </a:xfrm>
          <a:custGeom>
            <a:avLst/>
            <a:gdLst>
              <a:gd name="connsiteX0" fmla="*/ 0 w 702129"/>
              <a:gd name="connsiteY0" fmla="*/ 0 h 326572"/>
              <a:gd name="connsiteX1" fmla="*/ 408215 w 702129"/>
              <a:gd name="connsiteY1" fmla="*/ 65314 h 326572"/>
              <a:gd name="connsiteX2" fmla="*/ 702129 w 702129"/>
              <a:gd name="connsiteY2" fmla="*/ 326572 h 326572"/>
            </a:gdLst>
            <a:ahLst/>
            <a:cxnLst>
              <a:cxn ang="0">
                <a:pos x="connsiteX0" y="connsiteY0"/>
              </a:cxn>
              <a:cxn ang="0">
                <a:pos x="connsiteX1" y="connsiteY1"/>
              </a:cxn>
              <a:cxn ang="0">
                <a:pos x="connsiteX2" y="connsiteY2"/>
              </a:cxn>
            </a:cxnLst>
            <a:rect l="l" t="t" r="r" b="b"/>
            <a:pathLst>
              <a:path w="702129" h="326572">
                <a:moveTo>
                  <a:pt x="0" y="0"/>
                </a:moveTo>
                <a:cubicBezTo>
                  <a:pt x="145597" y="5442"/>
                  <a:pt x="291194" y="10885"/>
                  <a:pt x="408215" y="65314"/>
                </a:cubicBezTo>
                <a:cubicBezTo>
                  <a:pt x="525236" y="119743"/>
                  <a:pt x="702129" y="326572"/>
                  <a:pt x="702129" y="326572"/>
                </a:cubicBezTo>
              </a:path>
            </a:pathLst>
          </a:custGeom>
          <a:noFill/>
          <a:ln w="25400">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10"/>
          <p:cNvSpPr/>
          <p:nvPr/>
        </p:nvSpPr>
        <p:spPr>
          <a:xfrm rot="11742139">
            <a:off x="3448520" y="4036431"/>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8337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childTnLst>
                          </p:cTn>
                        </p:par>
                        <p:par>
                          <p:cTn id="14" fill="hold">
                            <p:stCondLst>
                              <p:cond delay="500"/>
                            </p:stCondLst>
                            <p:childTnLst>
                              <p:par>
                                <p:cTn id="15" presetID="10" presetClass="exit" presetSubtype="0" fill="hold" grpId="1" nodeType="afterEffect">
                                  <p:stCondLst>
                                    <p:cond delay="0"/>
                                  </p:stCondLst>
                                  <p:childTnLst>
                                    <p:animEffect transition="out" filter="fade">
                                      <p:cBhvr>
                                        <p:cTn id="16" dur="500"/>
                                        <p:tgtEl>
                                          <p:spTgt spid="31"/>
                                        </p:tgtEl>
                                      </p:cBhvr>
                                    </p:animEffect>
                                    <p:set>
                                      <p:cBhvr>
                                        <p:cTn id="17" dur="1" fill="hold">
                                          <p:stCondLst>
                                            <p:cond delay="499"/>
                                          </p:stCondLst>
                                        </p:cTn>
                                        <p:tgtEl>
                                          <p:spTgt spid="31"/>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16"/>
                                        </p:tgtEl>
                                      </p:cBhvr>
                                    </p:animEffect>
                                    <p:set>
                                      <p:cBhvr>
                                        <p:cTn id="20" dur="1" fill="hold">
                                          <p:stCondLst>
                                            <p:cond delay="499"/>
                                          </p:stCondLst>
                                        </p:cTn>
                                        <p:tgtEl>
                                          <p:spTgt spid="16"/>
                                        </p:tgtEl>
                                        <p:attrNameLst>
                                          <p:attrName>style.visibility</p:attrName>
                                        </p:attrNameLst>
                                      </p:cBhvr>
                                      <p:to>
                                        <p:strVal val="hidden"/>
                                      </p:to>
                                    </p:set>
                                  </p:childTnLst>
                                </p:cTn>
                              </p:par>
                            </p:childTnLst>
                          </p:cTn>
                        </p:par>
                        <p:par>
                          <p:cTn id="21" fill="hold">
                            <p:stCondLst>
                              <p:cond delay="1000"/>
                            </p:stCondLst>
                            <p:childTnLst>
                              <p:par>
                                <p:cTn id="22" presetID="16" presetClass="entr" presetSubtype="37"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outVertic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42" presetClass="path" presetSubtype="0" accel="50000" decel="50000" fill="hold" grpId="0" nodeType="withEffect">
                                  <p:stCondLst>
                                    <p:cond delay="0"/>
                                  </p:stCondLst>
                                  <p:childTnLst>
                                    <p:animMotion origin="layout" path="M -0.004 0.00578 L 2.77778E-6 0.16921 " pathEditMode="relative" rAng="0" ptsTypes="AA">
                                      <p:cBhvr>
                                        <p:cTn id="32" dur="2000" fill="hold"/>
                                        <p:tgtEl>
                                          <p:spTgt spid="42"/>
                                        </p:tgtEl>
                                        <p:attrNameLst>
                                          <p:attrName>ppt_x</p:attrName>
                                          <p:attrName>ppt_y</p:attrName>
                                        </p:attrNameLst>
                                      </p:cBhvr>
                                      <p:rCtr x="191" y="8171"/>
                                    </p:animMotion>
                                  </p:childTnLst>
                                </p:cTn>
                              </p:par>
                              <p:par>
                                <p:cTn id="33" presetID="42" presetClass="path" presetSubtype="0" accel="50000" decel="50000" fill="hold" grpId="1" nodeType="withEffect">
                                  <p:stCondLst>
                                    <p:cond delay="0"/>
                                  </p:stCondLst>
                                  <p:childTnLst>
                                    <p:animMotion origin="layout" path="M 1.11111E-6 -1.85185E-6 L -0.00747 0.17523 " pathEditMode="relative" rAng="0" ptsTypes="AA">
                                      <p:cBhvr>
                                        <p:cTn id="34" dur="2000" fill="hold"/>
                                        <p:tgtEl>
                                          <p:spTgt spid="43"/>
                                        </p:tgtEl>
                                        <p:attrNameLst>
                                          <p:attrName>ppt_x</p:attrName>
                                          <p:attrName>ppt_y</p:attrName>
                                        </p:attrNameLst>
                                      </p:cBhvr>
                                      <p:rCtr x="-382" y="8750"/>
                                    </p:animMotion>
                                  </p:childTnLst>
                                </p:cTn>
                              </p:par>
                            </p:childTnLst>
                          </p:cTn>
                        </p:par>
                        <p:par>
                          <p:cTn id="35" fill="hold">
                            <p:stCondLst>
                              <p:cond delay="2000"/>
                            </p:stCondLst>
                            <p:childTnLst>
                              <p:par>
                                <p:cTn id="36" presetID="10" presetClass="exit" presetSubtype="0" fill="hold" grpId="2" nodeType="afterEffect">
                                  <p:stCondLst>
                                    <p:cond delay="0"/>
                                  </p:stCondLst>
                                  <p:childTnLst>
                                    <p:animEffect transition="out" filter="fade">
                                      <p:cBhvr>
                                        <p:cTn id="37" dur="500"/>
                                        <p:tgtEl>
                                          <p:spTgt spid="42"/>
                                        </p:tgtEl>
                                      </p:cBhvr>
                                    </p:animEffect>
                                    <p:set>
                                      <p:cBhvr>
                                        <p:cTn id="38" dur="1" fill="hold">
                                          <p:stCondLst>
                                            <p:cond delay="499"/>
                                          </p:stCondLst>
                                        </p:cTn>
                                        <p:tgtEl>
                                          <p:spTgt spid="42"/>
                                        </p:tgtEl>
                                        <p:attrNameLst>
                                          <p:attrName>style.visibility</p:attrName>
                                        </p:attrNameLst>
                                      </p:cBhvr>
                                      <p:to>
                                        <p:strVal val="hidden"/>
                                      </p:to>
                                    </p:set>
                                  </p:childTnLst>
                                </p:cTn>
                              </p:par>
                              <p:par>
                                <p:cTn id="39" presetID="10" presetClass="exit" presetSubtype="0" fill="hold" grpId="2" nodeType="withEffect">
                                  <p:stCondLst>
                                    <p:cond delay="0"/>
                                  </p:stCondLst>
                                  <p:childTnLst>
                                    <p:animEffect transition="out" filter="fade">
                                      <p:cBhvr>
                                        <p:cTn id="40" dur="500"/>
                                        <p:tgtEl>
                                          <p:spTgt spid="43"/>
                                        </p:tgtEl>
                                      </p:cBhvr>
                                    </p:animEffect>
                                    <p:set>
                                      <p:cBhvr>
                                        <p:cTn id="41" dur="1" fill="hold">
                                          <p:stCondLst>
                                            <p:cond delay="499"/>
                                          </p:stCondLst>
                                        </p:cTn>
                                        <p:tgtEl>
                                          <p:spTgt spid="43"/>
                                        </p:tgtEl>
                                        <p:attrNameLst>
                                          <p:attrName>style.visibility</p:attrName>
                                        </p:attrNameLst>
                                      </p:cBhvr>
                                      <p:to>
                                        <p:strVal val="hidden"/>
                                      </p:to>
                                    </p:se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up)">
                                      <p:cBhvr>
                                        <p:cTn id="45" dur="500"/>
                                        <p:tgtEl>
                                          <p:spTgt spid="38"/>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up)">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38" grpId="0" animBg="1"/>
      <p:bldP spid="39" grpId="0" animBg="1"/>
      <p:bldP spid="42" grpId="0" animBg="1"/>
      <p:bldP spid="42" grpId="1" animBg="1"/>
      <p:bldP spid="42" grpId="2" animBg="1"/>
      <p:bldP spid="31" grpId="0" animBg="1"/>
      <p:bldP spid="31" grpId="1" animBg="1"/>
      <p:bldP spid="16" grpId="0" animBg="1"/>
      <p:bldP spid="16" grpId="1" animBg="1"/>
      <p:bldP spid="43" grpId="0" animBg="1"/>
      <p:bldP spid="43" grpId="1" animBg="1"/>
      <p:bldP spid="43"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a:t>Social relation Analysis</a:t>
            </a:r>
            <a:endParaRPr lang="zh-CN" altLang="en-US" dirty="0"/>
          </a:p>
        </p:txBody>
      </p:sp>
      <p:sp>
        <p:nvSpPr>
          <p:cNvPr id="3" name="Content Placeholder 2"/>
          <p:cNvSpPr>
            <a:spLocks noGrp="1"/>
          </p:cNvSpPr>
          <p:nvPr>
            <p:ph idx="1"/>
          </p:nvPr>
        </p:nvSpPr>
        <p:spPr>
          <a:xfrm>
            <a:off x="628650" y="1825625"/>
            <a:ext cx="7886700" cy="576381"/>
          </a:xfrm>
        </p:spPr>
        <p:txBody>
          <a:bodyPr/>
          <a:lstStyle/>
          <a:p>
            <a:r>
              <a:rPr lang="en-US" altLang="zh-CN" dirty="0" smtClean="0">
                <a:solidFill>
                  <a:srgbClr val="FF0000"/>
                </a:solidFill>
              </a:rPr>
              <a:t>Bidirectional relation </a:t>
            </a:r>
            <a:r>
              <a:rPr lang="en-US" altLang="zh-CN" dirty="0" smtClean="0"/>
              <a:t>is more reliable</a:t>
            </a:r>
            <a:endParaRPr lang="zh-CN" altLang="en-US" dirty="0"/>
          </a:p>
        </p:txBody>
      </p:sp>
      <p:graphicFrame>
        <p:nvGraphicFramePr>
          <p:cNvPr id="5" name="Chart 4"/>
          <p:cNvGraphicFramePr>
            <a:graphicFrameLocks/>
          </p:cNvGraphicFramePr>
          <p:nvPr>
            <p:extLst>
              <p:ext uri="{D42A27DB-BD31-4B8C-83A1-F6EECF244321}">
                <p14:modId xmlns:p14="http://schemas.microsoft.com/office/powerpoint/2010/main" val="3922197424"/>
              </p:ext>
            </p:extLst>
          </p:nvPr>
        </p:nvGraphicFramePr>
        <p:xfrm>
          <a:off x="422161" y="2618903"/>
          <a:ext cx="4215153" cy="28564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721115574"/>
              </p:ext>
            </p:extLst>
          </p:nvPr>
        </p:nvGraphicFramePr>
        <p:xfrm>
          <a:off x="4307681" y="2601552"/>
          <a:ext cx="4207669" cy="2898661"/>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1645920" y="5623560"/>
            <a:ext cx="6278880" cy="369332"/>
          </a:xfrm>
          <a:prstGeom prst="rect">
            <a:avLst/>
          </a:prstGeom>
          <a:noFill/>
        </p:spPr>
        <p:txBody>
          <a:bodyPr wrap="square" rtlCol="0">
            <a:spAutoFit/>
          </a:bodyPr>
          <a:lstStyle/>
          <a:p>
            <a:r>
              <a:rPr lang="en-US" altLang="zh-CN" b="1" dirty="0" smtClean="0">
                <a:latin typeface="Arial Unicode MS" panose="020B0604020202020204" pitchFamily="34" charset="-122"/>
                <a:ea typeface="Arial Unicode MS" panose="020B0604020202020204" pitchFamily="34" charset="-122"/>
                <a:cs typeface="Arial Unicode MS" panose="020B0604020202020204" pitchFamily="34" charset="-122"/>
              </a:rPr>
              <a:t>Table</a:t>
            </a:r>
            <a:r>
              <a:rPr lang="en-US" altLang="zh-CN" dirty="0" smtClean="0">
                <a:latin typeface="Arial Unicode MS" panose="020B0604020202020204" pitchFamily="34" charset="-122"/>
                <a:ea typeface="Arial Unicode MS" panose="020B0604020202020204" pitchFamily="34" charset="-122"/>
                <a:cs typeface="Arial Unicode MS" panose="020B0604020202020204" pitchFamily="34" charset="-122"/>
              </a:rPr>
              <a:t>.  Comparison of relation type transfer situation  </a:t>
            </a:r>
            <a:endParaRPr lang="zh-CN" altLang="en-US"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4167972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2204356" y="5206170"/>
            <a:ext cx="4392386" cy="14094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ounded Rectangle 33"/>
          <p:cNvSpPr/>
          <p:nvPr/>
        </p:nvSpPr>
        <p:spPr>
          <a:xfrm>
            <a:off x="2204355" y="3479739"/>
            <a:ext cx="4392386" cy="133453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Rounded Rectangle 11"/>
          <p:cNvSpPr/>
          <p:nvPr/>
        </p:nvSpPr>
        <p:spPr>
          <a:xfrm>
            <a:off x="1045029" y="2454963"/>
            <a:ext cx="5355771" cy="84976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2" name="Title 1"/>
          <p:cNvSpPr>
            <a:spLocks noGrp="1"/>
          </p:cNvSpPr>
          <p:nvPr>
            <p:ph type="title"/>
          </p:nvPr>
        </p:nvSpPr>
        <p:spPr/>
        <p:txBody>
          <a:bodyPr/>
          <a:lstStyle/>
          <a:p>
            <a:pPr algn="ctr"/>
            <a:r>
              <a:rPr lang="en-US" altLang="zh-CN" dirty="0" smtClean="0"/>
              <a:t>Data Analysis</a:t>
            </a:r>
            <a:endParaRPr lang="zh-CN" altLang="en-US" dirty="0"/>
          </a:p>
        </p:txBody>
      </p:sp>
      <p:sp>
        <p:nvSpPr>
          <p:cNvPr id="3" name="Content Placeholder 2"/>
          <p:cNvSpPr>
            <a:spLocks noGrp="1"/>
          </p:cNvSpPr>
          <p:nvPr>
            <p:ph idx="1"/>
          </p:nvPr>
        </p:nvSpPr>
        <p:spPr>
          <a:xfrm>
            <a:off x="628650" y="1825625"/>
            <a:ext cx="7886700" cy="629338"/>
          </a:xfrm>
        </p:spPr>
        <p:txBody>
          <a:bodyPr/>
          <a:lstStyle/>
          <a:p>
            <a:r>
              <a:rPr lang="en-US" altLang="zh-CN" dirty="0" smtClean="0"/>
              <a:t>Three Questions</a:t>
            </a:r>
            <a:endParaRPr lang="en-US" altLang="zh-CN" dirty="0"/>
          </a:p>
          <a:p>
            <a:pPr lvl="1"/>
            <a:endParaRPr lang="zh-CN" altLang="en-US" dirty="0"/>
          </a:p>
        </p:txBody>
      </p:sp>
      <p:sp>
        <p:nvSpPr>
          <p:cNvPr id="5" name="Content Placeholder 2"/>
          <p:cNvSpPr txBox="1">
            <a:spLocks/>
          </p:cNvSpPr>
          <p:nvPr/>
        </p:nvSpPr>
        <p:spPr>
          <a:xfrm>
            <a:off x="926850" y="264630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a:solidFill>
                  <a:srgbClr val="0070C0"/>
                </a:solidFill>
              </a:rPr>
              <a:t>Behavior and relation can collaborate? </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10" name="Flowchart: Connector 9"/>
          <p:cNvSpPr/>
          <p:nvPr/>
        </p:nvSpPr>
        <p:spPr>
          <a:xfrm>
            <a:off x="865009" y="237960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3</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8" name="任意多边形 9"/>
          <p:cNvSpPr/>
          <p:nvPr/>
        </p:nvSpPr>
        <p:spPr>
          <a:xfrm>
            <a:off x="4734438" y="4020917"/>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5938" y="3606827"/>
            <a:ext cx="412614" cy="412614"/>
          </a:xfrm>
          <a:prstGeom prst="rect">
            <a:avLst/>
          </a:prstGeom>
        </p:spPr>
      </p:pic>
      <p:pic>
        <p:nvPicPr>
          <p:cNvPr id="21"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2710" y="3606827"/>
            <a:ext cx="449163" cy="449163"/>
          </a:xfrm>
          <a:prstGeom prst="rect">
            <a:avLst/>
          </a:prstGeom>
        </p:spPr>
      </p:pic>
      <p:pic>
        <p:nvPicPr>
          <p:cNvPr id="22" name="图片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9097" y="4185360"/>
            <a:ext cx="530727" cy="530727"/>
          </a:xfrm>
          <a:prstGeom prst="rect">
            <a:avLst/>
          </a:prstGeom>
        </p:spPr>
      </p:pic>
      <p:pic>
        <p:nvPicPr>
          <p:cNvPr id="23"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24768" y="6027093"/>
            <a:ext cx="500320" cy="500320"/>
          </a:xfrm>
          <a:prstGeom prst="rect">
            <a:avLst/>
          </a:prstGeom>
        </p:spPr>
      </p:pic>
      <p:pic>
        <p:nvPicPr>
          <p:cNvPr id="24"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6384" y="5978736"/>
            <a:ext cx="548677" cy="548677"/>
          </a:xfrm>
          <a:prstGeom prst="rect">
            <a:avLst/>
          </a:prstGeom>
        </p:spPr>
      </p:pic>
      <p:pic>
        <p:nvPicPr>
          <p:cNvPr id="25" name="图片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0524" y="5414538"/>
            <a:ext cx="579300" cy="579300"/>
          </a:xfrm>
          <a:prstGeom prst="rect">
            <a:avLst/>
          </a:prstGeom>
        </p:spPr>
      </p:pic>
      <p:cxnSp>
        <p:nvCxnSpPr>
          <p:cNvPr id="26" name="直接箭头连接符 103"/>
          <p:cNvCxnSpPr/>
          <p:nvPr/>
        </p:nvCxnSpPr>
        <p:spPr>
          <a:xfrm flipH="1">
            <a:off x="3129170" y="4043597"/>
            <a:ext cx="120448" cy="1893866"/>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直接箭头连接符 105"/>
          <p:cNvCxnSpPr>
            <a:stCxn id="21" idx="2"/>
          </p:cNvCxnSpPr>
          <p:nvPr/>
        </p:nvCxnSpPr>
        <p:spPr>
          <a:xfrm>
            <a:off x="5587292" y="4055990"/>
            <a:ext cx="42566" cy="188147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8" name="直接箭头连接符 89"/>
          <p:cNvCxnSpPr>
            <a:stCxn id="22" idx="2"/>
          </p:cNvCxnSpPr>
          <p:nvPr/>
        </p:nvCxnSpPr>
        <p:spPr>
          <a:xfrm flipH="1">
            <a:off x="4474029" y="4716087"/>
            <a:ext cx="432" cy="656013"/>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8" name="任意多边形 45"/>
          <p:cNvSpPr/>
          <p:nvPr/>
        </p:nvSpPr>
        <p:spPr>
          <a:xfrm>
            <a:off x="4819714" y="5722090"/>
            <a:ext cx="556670" cy="457216"/>
          </a:xfrm>
          <a:custGeom>
            <a:avLst/>
            <a:gdLst>
              <a:gd name="connsiteX0" fmla="*/ 0 w 526211"/>
              <a:gd name="connsiteY0" fmla="*/ 0 h 370936"/>
              <a:gd name="connsiteX1" fmla="*/ 284671 w 526211"/>
              <a:gd name="connsiteY1" fmla="*/ 77638 h 370936"/>
              <a:gd name="connsiteX2" fmla="*/ 474452 w 526211"/>
              <a:gd name="connsiteY2" fmla="*/ 215660 h 370936"/>
              <a:gd name="connsiteX3" fmla="*/ 526211 w 526211"/>
              <a:gd name="connsiteY3" fmla="*/ 370936 h 370936"/>
            </a:gdLst>
            <a:ahLst/>
            <a:cxnLst>
              <a:cxn ang="0">
                <a:pos x="connsiteX0" y="connsiteY0"/>
              </a:cxn>
              <a:cxn ang="0">
                <a:pos x="connsiteX1" y="connsiteY1"/>
              </a:cxn>
              <a:cxn ang="0">
                <a:pos x="connsiteX2" y="connsiteY2"/>
              </a:cxn>
              <a:cxn ang="0">
                <a:pos x="connsiteX3" y="connsiteY3"/>
              </a:cxn>
            </a:cxnLst>
            <a:rect l="l" t="t" r="r" b="b"/>
            <a:pathLst>
              <a:path w="526211" h="370936">
                <a:moveTo>
                  <a:pt x="0" y="0"/>
                </a:moveTo>
                <a:cubicBezTo>
                  <a:pt x="102798" y="20847"/>
                  <a:pt x="205596" y="41695"/>
                  <a:pt x="284671" y="77638"/>
                </a:cubicBezTo>
                <a:cubicBezTo>
                  <a:pt x="363746" y="113581"/>
                  <a:pt x="434195" y="166777"/>
                  <a:pt x="474452" y="215660"/>
                </a:cubicBezTo>
                <a:cubicBezTo>
                  <a:pt x="514709" y="264543"/>
                  <a:pt x="520460" y="317739"/>
                  <a:pt x="526211" y="370936"/>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41"/>
          <p:cNvSpPr/>
          <p:nvPr/>
        </p:nvSpPr>
        <p:spPr>
          <a:xfrm>
            <a:off x="3378081" y="5722090"/>
            <a:ext cx="702553" cy="513292"/>
          </a:xfrm>
          <a:custGeom>
            <a:avLst/>
            <a:gdLst>
              <a:gd name="connsiteX0" fmla="*/ 500332 w 500332"/>
              <a:gd name="connsiteY0" fmla="*/ 0 h 474453"/>
              <a:gd name="connsiteX1" fmla="*/ 267419 w 500332"/>
              <a:gd name="connsiteY1" fmla="*/ 77638 h 474453"/>
              <a:gd name="connsiteX2" fmla="*/ 94891 w 500332"/>
              <a:gd name="connsiteY2" fmla="*/ 241540 h 474453"/>
              <a:gd name="connsiteX3" fmla="*/ 0 w 500332"/>
              <a:gd name="connsiteY3" fmla="*/ 474453 h 474453"/>
            </a:gdLst>
            <a:ahLst/>
            <a:cxnLst>
              <a:cxn ang="0">
                <a:pos x="connsiteX0" y="connsiteY0"/>
              </a:cxn>
              <a:cxn ang="0">
                <a:pos x="connsiteX1" y="connsiteY1"/>
              </a:cxn>
              <a:cxn ang="0">
                <a:pos x="connsiteX2" y="connsiteY2"/>
              </a:cxn>
              <a:cxn ang="0">
                <a:pos x="connsiteX3" y="connsiteY3"/>
              </a:cxn>
            </a:cxnLst>
            <a:rect l="l" t="t" r="r" b="b"/>
            <a:pathLst>
              <a:path w="500332" h="474453">
                <a:moveTo>
                  <a:pt x="500332" y="0"/>
                </a:moveTo>
                <a:cubicBezTo>
                  <a:pt x="417662" y="18690"/>
                  <a:pt x="334992" y="37381"/>
                  <a:pt x="267419" y="77638"/>
                </a:cubicBezTo>
                <a:cubicBezTo>
                  <a:pt x="199845" y="117895"/>
                  <a:pt x="139461" y="175404"/>
                  <a:pt x="94891" y="241540"/>
                </a:cubicBezTo>
                <a:cubicBezTo>
                  <a:pt x="50321" y="307676"/>
                  <a:pt x="25160" y="391064"/>
                  <a:pt x="0" y="474453"/>
                </a:cubicBezTo>
              </a:path>
            </a:pathLst>
          </a:custGeom>
          <a:noFill/>
          <a:ln w="25400">
            <a:solidFill>
              <a:schemeClr val="tx1"/>
            </a:solidFill>
            <a:prstDash val="sys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5965492" y="3569369"/>
            <a:ext cx="794538" cy="369332"/>
          </a:xfrm>
          <a:prstGeom prst="rect">
            <a:avLst/>
          </a:prstGeom>
          <a:noFill/>
        </p:spPr>
        <p:txBody>
          <a:bodyPr wrap="square" rtlCol="0">
            <a:spAutoFit/>
          </a:bodyPr>
          <a:lstStyle/>
          <a:p>
            <a:r>
              <a:rPr lang="en-US" altLang="zh-CN" dirty="0" smtClean="0"/>
              <a:t>Flickr</a:t>
            </a:r>
            <a:endParaRPr lang="zh-CN" altLang="en-US" dirty="0"/>
          </a:p>
        </p:txBody>
      </p:sp>
      <p:sp>
        <p:nvSpPr>
          <p:cNvPr id="41" name="TextBox 40"/>
          <p:cNvSpPr txBox="1"/>
          <p:nvPr/>
        </p:nvSpPr>
        <p:spPr>
          <a:xfrm>
            <a:off x="5821083" y="5217506"/>
            <a:ext cx="965689" cy="369332"/>
          </a:xfrm>
          <a:prstGeom prst="rect">
            <a:avLst/>
          </a:prstGeom>
          <a:noFill/>
        </p:spPr>
        <p:txBody>
          <a:bodyPr wrap="square" rtlCol="0">
            <a:spAutoFit/>
          </a:bodyPr>
          <a:lstStyle/>
          <a:p>
            <a:r>
              <a:rPr lang="en-US" altLang="zh-CN" dirty="0" smtClean="0"/>
              <a:t>Twitter</a:t>
            </a:r>
            <a:endParaRPr lang="zh-CN" altLang="en-US" dirty="0"/>
          </a:p>
        </p:txBody>
      </p:sp>
      <p:sp>
        <p:nvSpPr>
          <p:cNvPr id="42" name="任意多边形 9"/>
          <p:cNvSpPr/>
          <p:nvPr/>
        </p:nvSpPr>
        <p:spPr>
          <a:xfrm>
            <a:off x="4745467" y="4007067"/>
            <a:ext cx="606214" cy="44251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w="25400">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10"/>
          <p:cNvSpPr/>
          <p:nvPr/>
        </p:nvSpPr>
        <p:spPr>
          <a:xfrm rot="11742139">
            <a:off x="3449966" y="4080060"/>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9" name="图片 5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74029" y="3321756"/>
            <a:ext cx="506280" cy="506280"/>
          </a:xfrm>
          <a:prstGeom prst="rect">
            <a:avLst/>
          </a:prstGeom>
        </p:spPr>
      </p:pic>
      <p:pic>
        <p:nvPicPr>
          <p:cNvPr id="30" name="图片 7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899531" y="3873977"/>
            <a:ext cx="427930" cy="653460"/>
          </a:xfrm>
          <a:prstGeom prst="rect">
            <a:avLst/>
          </a:prstGeom>
        </p:spPr>
      </p:pic>
      <p:cxnSp>
        <p:nvCxnSpPr>
          <p:cNvPr id="31" name="直接连接符 39"/>
          <p:cNvCxnSpPr/>
          <p:nvPr/>
        </p:nvCxnSpPr>
        <p:spPr>
          <a:xfrm flipH="1">
            <a:off x="2383050" y="3885047"/>
            <a:ext cx="674229" cy="181771"/>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32" name="直接连接符 39"/>
          <p:cNvCxnSpPr/>
          <p:nvPr/>
        </p:nvCxnSpPr>
        <p:spPr>
          <a:xfrm flipH="1" flipV="1">
            <a:off x="2327463" y="4341357"/>
            <a:ext cx="1857698" cy="265163"/>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43" name="矩形 130"/>
          <p:cNvSpPr/>
          <p:nvPr/>
        </p:nvSpPr>
        <p:spPr>
          <a:xfrm>
            <a:off x="3920433" y="3471781"/>
            <a:ext cx="529456" cy="2044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TextBox 12"/>
          <p:cNvSpPr txBox="1"/>
          <p:nvPr/>
        </p:nvSpPr>
        <p:spPr>
          <a:xfrm>
            <a:off x="3885343" y="3394311"/>
            <a:ext cx="699003" cy="307777"/>
          </a:xfrm>
          <a:prstGeom prst="rect">
            <a:avLst/>
          </a:prstGeom>
          <a:noFill/>
        </p:spPr>
        <p:txBody>
          <a:bodyPr wrap="square" rtlCol="0">
            <a:spAutoFit/>
          </a:bodyPr>
          <a:lstStyle/>
          <a:p>
            <a:r>
              <a:rPr lang="en-US" altLang="zh-CN" sz="1400" dirty="0" smtClean="0"/>
              <a:t>group</a:t>
            </a:r>
            <a:endParaRPr lang="zh-CN" altLang="en-US" sz="1400" dirty="0"/>
          </a:p>
        </p:txBody>
      </p:sp>
      <p:cxnSp>
        <p:nvCxnSpPr>
          <p:cNvPr id="45" name="直接连接符 39"/>
          <p:cNvCxnSpPr/>
          <p:nvPr/>
        </p:nvCxnSpPr>
        <p:spPr>
          <a:xfrm flipH="1">
            <a:off x="4541609" y="3799510"/>
            <a:ext cx="131761" cy="381871"/>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46" name="直接连接符 39"/>
          <p:cNvCxnSpPr>
            <a:stCxn id="21" idx="1"/>
          </p:cNvCxnSpPr>
          <p:nvPr/>
        </p:nvCxnSpPr>
        <p:spPr>
          <a:xfrm flipH="1" flipV="1">
            <a:off x="5019713" y="3613476"/>
            <a:ext cx="342997" cy="217933"/>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2435672" y="3704106"/>
            <a:ext cx="684879" cy="338554"/>
          </a:xfrm>
          <a:prstGeom prst="rect">
            <a:avLst/>
          </a:prstGeom>
          <a:noFill/>
        </p:spPr>
        <p:txBody>
          <a:bodyPr wrap="square" rtlCol="0">
            <a:spAutoFit/>
          </a:bodyPr>
          <a:lstStyle/>
          <a:p>
            <a:r>
              <a:rPr lang="en-US" altLang="zh-CN" sz="1600" dirty="0" smtClean="0"/>
              <a:t>tag</a:t>
            </a:r>
            <a:endParaRPr lang="zh-CN" altLang="en-US" sz="1600" dirty="0"/>
          </a:p>
        </p:txBody>
      </p:sp>
      <p:sp>
        <p:nvSpPr>
          <p:cNvPr id="48" name="TextBox 47"/>
          <p:cNvSpPr txBox="1"/>
          <p:nvPr/>
        </p:nvSpPr>
        <p:spPr>
          <a:xfrm>
            <a:off x="2623017" y="4377533"/>
            <a:ext cx="684879" cy="338554"/>
          </a:xfrm>
          <a:prstGeom prst="rect">
            <a:avLst/>
          </a:prstGeom>
          <a:noFill/>
        </p:spPr>
        <p:txBody>
          <a:bodyPr wrap="square" rtlCol="0">
            <a:spAutoFit/>
          </a:bodyPr>
          <a:lstStyle/>
          <a:p>
            <a:r>
              <a:rPr lang="en-US" altLang="zh-CN" sz="1600" dirty="0" smtClean="0"/>
              <a:t>tag</a:t>
            </a:r>
            <a:endParaRPr lang="zh-CN" altLang="en-US" sz="1600" dirty="0"/>
          </a:p>
        </p:txBody>
      </p:sp>
      <p:sp>
        <p:nvSpPr>
          <p:cNvPr id="51" name="TextBox 50"/>
          <p:cNvSpPr txBox="1"/>
          <p:nvPr/>
        </p:nvSpPr>
        <p:spPr>
          <a:xfrm>
            <a:off x="4266483" y="3744548"/>
            <a:ext cx="684879" cy="338554"/>
          </a:xfrm>
          <a:prstGeom prst="rect">
            <a:avLst/>
          </a:prstGeom>
          <a:noFill/>
        </p:spPr>
        <p:txBody>
          <a:bodyPr wrap="square" rtlCol="0">
            <a:spAutoFit/>
          </a:bodyPr>
          <a:lstStyle/>
          <a:p>
            <a:r>
              <a:rPr lang="en-US" altLang="zh-CN" sz="1600" dirty="0" smtClean="0"/>
              <a:t>join</a:t>
            </a:r>
            <a:endParaRPr lang="zh-CN" altLang="en-US" sz="1600" dirty="0"/>
          </a:p>
        </p:txBody>
      </p:sp>
      <p:sp>
        <p:nvSpPr>
          <p:cNvPr id="52" name="TextBox 51"/>
          <p:cNvSpPr txBox="1"/>
          <p:nvPr/>
        </p:nvSpPr>
        <p:spPr>
          <a:xfrm>
            <a:off x="5010518" y="3406438"/>
            <a:ext cx="684879" cy="338554"/>
          </a:xfrm>
          <a:prstGeom prst="rect">
            <a:avLst/>
          </a:prstGeom>
          <a:noFill/>
        </p:spPr>
        <p:txBody>
          <a:bodyPr wrap="square" rtlCol="0">
            <a:spAutoFit/>
          </a:bodyPr>
          <a:lstStyle/>
          <a:p>
            <a:r>
              <a:rPr lang="en-US" altLang="zh-CN" sz="1600" dirty="0" smtClean="0"/>
              <a:t>join</a:t>
            </a:r>
            <a:endParaRPr lang="zh-CN" altLang="en-US" sz="1600" dirty="0"/>
          </a:p>
        </p:txBody>
      </p:sp>
      <p:sp>
        <p:nvSpPr>
          <p:cNvPr id="66" name="任意多边形 10"/>
          <p:cNvSpPr/>
          <p:nvPr/>
        </p:nvSpPr>
        <p:spPr>
          <a:xfrm rot="11742139">
            <a:off x="3456665" y="4086936"/>
            <a:ext cx="788430" cy="268560"/>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8590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2"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arn(outVertical)">
                                      <p:cBhvr>
                                        <p:cTn id="10" dur="500"/>
                                        <p:tgtEl>
                                          <p:spTgt spid="4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childTnLst>
                          </p:cTn>
                        </p:par>
                        <p:par>
                          <p:cTn id="14" fill="hold">
                            <p:stCondLst>
                              <p:cond delay="500"/>
                            </p:stCondLst>
                            <p:childTnLst>
                              <p:par>
                                <p:cTn id="15" presetID="22" presetClass="entr" presetSubtype="2"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right)">
                                      <p:cBhvr>
                                        <p:cTn id="17" dur="500"/>
                                        <p:tgtEl>
                                          <p:spTgt spid="32"/>
                                        </p:tgtEl>
                                      </p:cBhvr>
                                    </p:animEffect>
                                  </p:childTnLst>
                                </p:cTn>
                              </p:par>
                              <p:par>
                                <p:cTn id="18" presetID="22" presetClass="entr" presetSubtype="2"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right)">
                                      <p:cBhvr>
                                        <p:cTn id="20" dur="500"/>
                                        <p:tgtEl>
                                          <p:spTgt spid="31"/>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right)">
                                      <p:cBhvr>
                                        <p:cTn id="23" dur="500"/>
                                        <p:tgtEl>
                                          <p:spTgt spid="47"/>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right)">
                                      <p:cBhvr>
                                        <p:cTn id="26" dur="500"/>
                                        <p:tgtEl>
                                          <p:spTgt spid="48"/>
                                        </p:tgtEl>
                                      </p:cBhvr>
                                    </p:animEffect>
                                  </p:childTnLst>
                                </p:cTn>
                              </p:par>
                              <p:par>
                                <p:cTn id="27" presetID="22" presetClass="entr" presetSubtype="4"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down)">
                                      <p:cBhvr>
                                        <p:cTn id="29" dur="500"/>
                                        <p:tgtEl>
                                          <p:spTgt spid="45"/>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down)">
                                      <p:cBhvr>
                                        <p:cTn id="32" dur="500"/>
                                        <p:tgtEl>
                                          <p:spTgt spid="51"/>
                                        </p:tgtEl>
                                      </p:cBhvr>
                                    </p:animEffect>
                                  </p:childTnLst>
                                </p:cTn>
                              </p:par>
                              <p:par>
                                <p:cTn id="33" presetID="22" presetClass="entr" presetSubtype="4"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500"/>
                                        <p:tgtEl>
                                          <p:spTgt spid="52"/>
                                        </p:tgtEl>
                                      </p:cBhvr>
                                    </p:animEffect>
                                  </p:childTnLst>
                                </p:cTn>
                              </p:par>
                            </p:childTnLst>
                          </p:cTn>
                        </p:par>
                        <p:par>
                          <p:cTn id="39" fill="hold">
                            <p:stCondLst>
                              <p:cond delay="1000"/>
                            </p:stCondLst>
                            <p:childTnLst>
                              <p:par>
                                <p:cTn id="40" presetID="10" presetClass="entr" presetSubtype="0"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par>
                                <p:cTn id="43" presetID="10"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500"/>
                                        <p:tgtEl>
                                          <p:spTgt spid="43"/>
                                        </p:tgtEl>
                                      </p:cBhvr>
                                    </p:animEffect>
                                  </p:childTnLst>
                                </p:cTn>
                              </p:par>
                              <p:par>
                                <p:cTn id="52" presetID="1" presetClass="entr" presetSubtype="0"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nodeType="clickEffect">
                                  <p:stCondLst>
                                    <p:cond delay="0"/>
                                  </p:stCondLst>
                                  <p:childTnLst>
                                    <p:animMotion origin="layout" path="M 0 0 L 0 0.25 E" pathEditMode="relative" ptsTypes="">
                                      <p:cBhvr>
                                        <p:cTn id="57" dur="2000" fill="hold"/>
                                        <p:tgtEl>
                                          <p:spTgt spid="32"/>
                                        </p:tgtEl>
                                        <p:attrNameLst>
                                          <p:attrName>ppt_x</p:attrName>
                                          <p:attrName>ppt_y</p:attrName>
                                        </p:attrNameLst>
                                      </p:cBhvr>
                                    </p:animMotion>
                                  </p:childTnLst>
                                </p:cTn>
                              </p:par>
                              <p:par>
                                <p:cTn id="58" presetID="42" presetClass="path" presetSubtype="0" accel="50000" decel="50000" fill="hold" nodeType="withEffect">
                                  <p:stCondLst>
                                    <p:cond delay="0"/>
                                  </p:stCondLst>
                                  <p:childTnLst>
                                    <p:animMotion origin="layout" path="M 0 0 L 0 0.25 E" pathEditMode="relative" ptsTypes="">
                                      <p:cBhvr>
                                        <p:cTn id="59" dur="2000" fill="hold"/>
                                        <p:tgtEl>
                                          <p:spTgt spid="31"/>
                                        </p:tgtEl>
                                        <p:attrNameLst>
                                          <p:attrName>ppt_x</p:attrName>
                                          <p:attrName>ppt_y</p:attrName>
                                        </p:attrNameLst>
                                      </p:cBhvr>
                                    </p:animMotion>
                                  </p:childTnLst>
                                </p:cTn>
                              </p:par>
                              <p:par>
                                <p:cTn id="60" presetID="42" presetClass="path" presetSubtype="0" accel="50000" decel="50000" fill="hold" grpId="1" nodeType="withEffect">
                                  <p:stCondLst>
                                    <p:cond delay="0"/>
                                  </p:stCondLst>
                                  <p:childTnLst>
                                    <p:animMotion origin="layout" path="M 0 0 L 0 0.25 E" pathEditMode="relative" ptsTypes="">
                                      <p:cBhvr>
                                        <p:cTn id="61" dur="2000" fill="hold"/>
                                        <p:tgtEl>
                                          <p:spTgt spid="47"/>
                                        </p:tgtEl>
                                        <p:attrNameLst>
                                          <p:attrName>ppt_x</p:attrName>
                                          <p:attrName>ppt_y</p:attrName>
                                        </p:attrNameLst>
                                      </p:cBhvr>
                                    </p:animMotion>
                                  </p:childTnLst>
                                </p:cTn>
                              </p:par>
                              <p:par>
                                <p:cTn id="62" presetID="42" presetClass="path" presetSubtype="0" accel="50000" decel="50000" fill="hold" grpId="1" nodeType="withEffect">
                                  <p:stCondLst>
                                    <p:cond delay="0"/>
                                  </p:stCondLst>
                                  <p:childTnLst>
                                    <p:animMotion origin="layout" path="M 0 0 L 0 0.25 E" pathEditMode="relative" ptsTypes="">
                                      <p:cBhvr>
                                        <p:cTn id="63" dur="2000" fill="hold"/>
                                        <p:tgtEl>
                                          <p:spTgt spid="48"/>
                                        </p:tgtEl>
                                        <p:attrNameLst>
                                          <p:attrName>ppt_x</p:attrName>
                                          <p:attrName>ppt_y</p:attrName>
                                        </p:attrNameLst>
                                      </p:cBhvr>
                                    </p:animMotion>
                                  </p:childTnLst>
                                </p:cTn>
                              </p:par>
                              <p:par>
                                <p:cTn id="64" presetID="42" presetClass="path" presetSubtype="0" accel="50000" decel="50000" fill="hold" nodeType="withEffect">
                                  <p:stCondLst>
                                    <p:cond delay="0"/>
                                  </p:stCondLst>
                                  <p:childTnLst>
                                    <p:animMotion origin="layout" path="M 0 0 L 0 0.25 E" pathEditMode="relative" ptsTypes="">
                                      <p:cBhvr>
                                        <p:cTn id="65" dur="2000" fill="hold"/>
                                        <p:tgtEl>
                                          <p:spTgt spid="30"/>
                                        </p:tgtEl>
                                        <p:attrNameLst>
                                          <p:attrName>ppt_x</p:attrName>
                                          <p:attrName>ppt_y</p:attrName>
                                        </p:attrNameLst>
                                      </p:cBhvr>
                                    </p:animMotion>
                                  </p:childTnLst>
                                </p:cTn>
                              </p:par>
                              <p:par>
                                <p:cTn id="66" presetID="42" presetClass="path" presetSubtype="0" accel="50000" decel="50000" fill="hold" grpId="3" nodeType="withEffect">
                                  <p:stCondLst>
                                    <p:cond delay="0"/>
                                  </p:stCondLst>
                                  <p:childTnLst>
                                    <p:animMotion origin="layout" path="M 0 0 L 0 0.25 E" pathEditMode="relative" ptsTypes="">
                                      <p:cBhvr>
                                        <p:cTn id="67" dur="2000" fill="hold"/>
                                        <p:tgtEl>
                                          <p:spTgt spid="66"/>
                                        </p:tgtEl>
                                        <p:attrNameLst>
                                          <p:attrName>ppt_x</p:attrName>
                                          <p:attrName>ppt_y</p:attrName>
                                        </p:attrNameLst>
                                      </p:cBhvr>
                                    </p:animMotion>
                                  </p:childTnLst>
                                </p:cTn>
                              </p:par>
                              <p:par>
                                <p:cTn id="68" presetID="42" presetClass="path" presetSubtype="0" accel="50000" decel="50000" fill="hold" grpId="1" nodeType="withEffect">
                                  <p:stCondLst>
                                    <p:cond delay="0"/>
                                  </p:stCondLst>
                                  <p:childTnLst>
                                    <p:animMotion origin="layout" path="M 0 0 L 0 0.25 E" pathEditMode="relative" ptsTypes="">
                                      <p:cBhvr>
                                        <p:cTn id="69" dur="2000" fill="hold"/>
                                        <p:tgtEl>
                                          <p:spTgt spid="18"/>
                                        </p:tgtEl>
                                        <p:attrNameLst>
                                          <p:attrName>ppt_x</p:attrName>
                                          <p:attrName>ppt_y</p:attrName>
                                        </p:attrNameLst>
                                      </p:cBhvr>
                                    </p:animMotion>
                                  </p:childTnLst>
                                </p:cTn>
                              </p:par>
                              <p:par>
                                <p:cTn id="70" presetID="42" presetClass="path" presetSubtype="0" accel="50000" decel="50000" fill="hold" nodeType="withEffect">
                                  <p:stCondLst>
                                    <p:cond delay="0"/>
                                  </p:stCondLst>
                                  <p:childTnLst>
                                    <p:animMotion origin="layout" path="M 0 0 L 0 0.25 E" pathEditMode="relative" ptsTypes="">
                                      <p:cBhvr>
                                        <p:cTn id="71" dur="2000" fill="hold"/>
                                        <p:tgtEl>
                                          <p:spTgt spid="45"/>
                                        </p:tgtEl>
                                        <p:attrNameLst>
                                          <p:attrName>ppt_x</p:attrName>
                                          <p:attrName>ppt_y</p:attrName>
                                        </p:attrNameLst>
                                      </p:cBhvr>
                                    </p:animMotion>
                                  </p:childTnLst>
                                </p:cTn>
                              </p:par>
                              <p:par>
                                <p:cTn id="72" presetID="42" presetClass="path" presetSubtype="0" accel="50000" decel="50000" fill="hold" grpId="1" nodeType="withEffect">
                                  <p:stCondLst>
                                    <p:cond delay="0"/>
                                  </p:stCondLst>
                                  <p:childTnLst>
                                    <p:animMotion origin="layout" path="M 0 0 L 0 0.25 E" pathEditMode="relative" ptsTypes="">
                                      <p:cBhvr>
                                        <p:cTn id="73" dur="2000" fill="hold"/>
                                        <p:tgtEl>
                                          <p:spTgt spid="51"/>
                                        </p:tgtEl>
                                        <p:attrNameLst>
                                          <p:attrName>ppt_x</p:attrName>
                                          <p:attrName>ppt_y</p:attrName>
                                        </p:attrNameLst>
                                      </p:cBhvr>
                                    </p:animMotion>
                                  </p:childTnLst>
                                </p:cTn>
                              </p:par>
                              <p:par>
                                <p:cTn id="74" presetID="42" presetClass="path" presetSubtype="0" accel="50000" decel="50000" fill="hold" nodeType="withEffect">
                                  <p:stCondLst>
                                    <p:cond delay="0"/>
                                  </p:stCondLst>
                                  <p:childTnLst>
                                    <p:animMotion origin="layout" path="M 0 0 L 0 0.25 E" pathEditMode="relative" ptsTypes="">
                                      <p:cBhvr>
                                        <p:cTn id="75" dur="2000" fill="hold"/>
                                        <p:tgtEl>
                                          <p:spTgt spid="46"/>
                                        </p:tgtEl>
                                        <p:attrNameLst>
                                          <p:attrName>ppt_x</p:attrName>
                                          <p:attrName>ppt_y</p:attrName>
                                        </p:attrNameLst>
                                      </p:cBhvr>
                                    </p:animMotion>
                                  </p:childTnLst>
                                </p:cTn>
                              </p:par>
                              <p:par>
                                <p:cTn id="76" presetID="42" presetClass="path" presetSubtype="0" accel="50000" decel="50000" fill="hold" grpId="1" nodeType="withEffect">
                                  <p:stCondLst>
                                    <p:cond delay="0"/>
                                  </p:stCondLst>
                                  <p:childTnLst>
                                    <p:animMotion origin="layout" path="M 0 0 L 0 0.25 E" pathEditMode="relative" ptsTypes="">
                                      <p:cBhvr>
                                        <p:cTn id="77" dur="2000" fill="hold"/>
                                        <p:tgtEl>
                                          <p:spTgt spid="52"/>
                                        </p:tgtEl>
                                        <p:attrNameLst>
                                          <p:attrName>ppt_x</p:attrName>
                                          <p:attrName>ppt_y</p:attrName>
                                        </p:attrNameLst>
                                      </p:cBhvr>
                                    </p:animMotion>
                                  </p:childTnLst>
                                </p:cTn>
                              </p:par>
                              <p:par>
                                <p:cTn id="78" presetID="42" presetClass="path" presetSubtype="0" accel="50000" decel="50000" fill="hold" nodeType="withEffect">
                                  <p:stCondLst>
                                    <p:cond delay="0"/>
                                  </p:stCondLst>
                                  <p:childTnLst>
                                    <p:animMotion origin="layout" path="M 0 0 L 0 0.25 E" pathEditMode="relative" ptsTypes="">
                                      <p:cBhvr>
                                        <p:cTn id="79" dur="2000" fill="hold"/>
                                        <p:tgtEl>
                                          <p:spTgt spid="29"/>
                                        </p:tgtEl>
                                        <p:attrNameLst>
                                          <p:attrName>ppt_x</p:attrName>
                                          <p:attrName>ppt_y</p:attrName>
                                        </p:attrNameLst>
                                      </p:cBhvr>
                                    </p:animMotion>
                                  </p:childTnLst>
                                </p:cTn>
                              </p:par>
                            </p:childTnLst>
                          </p:cTn>
                        </p:par>
                        <p:par>
                          <p:cTn id="80" fill="hold">
                            <p:stCondLst>
                              <p:cond delay="2000"/>
                            </p:stCondLst>
                            <p:childTnLst>
                              <p:par>
                                <p:cTn id="81" presetID="1" presetClass="exit" presetSubtype="0" fill="hold" grpId="2" nodeType="afterEffect">
                                  <p:stCondLst>
                                    <p:cond delay="0"/>
                                  </p:stCondLst>
                                  <p:childTnLst>
                                    <p:set>
                                      <p:cBhvr>
                                        <p:cTn id="82" dur="1" fill="hold">
                                          <p:stCondLst>
                                            <p:cond delay="0"/>
                                          </p:stCondLst>
                                        </p:cTn>
                                        <p:tgtEl>
                                          <p:spTgt spid="66"/>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32"/>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31"/>
                                        </p:tgtEl>
                                        <p:attrNameLst>
                                          <p:attrName>style.visibility</p:attrName>
                                        </p:attrNameLst>
                                      </p:cBhvr>
                                      <p:to>
                                        <p:strVal val="hidden"/>
                                      </p:to>
                                    </p:set>
                                  </p:childTnLst>
                                </p:cTn>
                              </p:par>
                              <p:par>
                                <p:cTn id="87" presetID="1" presetClass="exit" presetSubtype="0" fill="hold" grpId="2" nodeType="withEffect">
                                  <p:stCondLst>
                                    <p:cond delay="0"/>
                                  </p:stCondLst>
                                  <p:childTnLst>
                                    <p:set>
                                      <p:cBhvr>
                                        <p:cTn id="88" dur="1" fill="hold">
                                          <p:stCondLst>
                                            <p:cond delay="0"/>
                                          </p:stCondLst>
                                        </p:cTn>
                                        <p:tgtEl>
                                          <p:spTgt spid="47"/>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48"/>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30"/>
                                        </p:tgtEl>
                                        <p:attrNameLst>
                                          <p:attrName>style.visibility</p:attrName>
                                        </p:attrNameLst>
                                      </p:cBhvr>
                                      <p:to>
                                        <p:strVal val="hidden"/>
                                      </p:to>
                                    </p:set>
                                  </p:childTnLst>
                                </p:cTn>
                              </p:par>
                              <p:par>
                                <p:cTn id="93" presetID="1" presetClass="exit" presetSubtype="0" fill="hold" grpId="4" nodeType="withEffect">
                                  <p:stCondLst>
                                    <p:cond delay="0"/>
                                  </p:stCondLst>
                                  <p:childTnLst>
                                    <p:set>
                                      <p:cBhvr>
                                        <p:cTn id="94" dur="1" fill="hold">
                                          <p:stCondLst>
                                            <p:cond delay="0"/>
                                          </p:stCondLst>
                                        </p:cTn>
                                        <p:tgtEl>
                                          <p:spTgt spid="66"/>
                                        </p:tgtEl>
                                        <p:attrNameLst>
                                          <p:attrName>style.visibility</p:attrName>
                                        </p:attrNameLst>
                                      </p:cBhvr>
                                      <p:to>
                                        <p:strVal val="hidden"/>
                                      </p:to>
                                    </p:set>
                                  </p:childTnLst>
                                </p:cTn>
                              </p:par>
                              <p:par>
                                <p:cTn id="95" presetID="1" presetClass="exit" presetSubtype="0" fill="hold" grpId="2" nodeType="withEffect">
                                  <p:stCondLst>
                                    <p:cond delay="0"/>
                                  </p:stCondLst>
                                  <p:childTnLst>
                                    <p:set>
                                      <p:cBhvr>
                                        <p:cTn id="96" dur="1" fill="hold">
                                          <p:stCondLst>
                                            <p:cond delay="0"/>
                                          </p:stCondLst>
                                        </p:cTn>
                                        <p:tgtEl>
                                          <p:spTgt spid="18"/>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45"/>
                                        </p:tgtEl>
                                        <p:attrNameLst>
                                          <p:attrName>style.visibility</p:attrName>
                                        </p:attrNameLst>
                                      </p:cBhvr>
                                      <p:to>
                                        <p:strVal val="hidden"/>
                                      </p:to>
                                    </p:set>
                                  </p:childTnLst>
                                </p:cTn>
                              </p:par>
                              <p:par>
                                <p:cTn id="99" presetID="1" presetClass="exit" presetSubtype="0" fill="hold" grpId="2" nodeType="withEffect">
                                  <p:stCondLst>
                                    <p:cond delay="0"/>
                                  </p:stCondLst>
                                  <p:childTnLst>
                                    <p:set>
                                      <p:cBhvr>
                                        <p:cTn id="100" dur="1" fill="hold">
                                          <p:stCondLst>
                                            <p:cond delay="0"/>
                                          </p:stCondLst>
                                        </p:cTn>
                                        <p:tgtEl>
                                          <p:spTgt spid="51"/>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46"/>
                                        </p:tgtEl>
                                        <p:attrNameLst>
                                          <p:attrName>style.visibility</p:attrName>
                                        </p:attrNameLst>
                                      </p:cBhvr>
                                      <p:to>
                                        <p:strVal val="hidden"/>
                                      </p:to>
                                    </p:set>
                                  </p:childTnLst>
                                </p:cTn>
                              </p:par>
                              <p:par>
                                <p:cTn id="103" presetID="1" presetClass="exit" presetSubtype="0" fill="hold" grpId="2" nodeType="withEffect">
                                  <p:stCondLst>
                                    <p:cond delay="0"/>
                                  </p:stCondLst>
                                  <p:childTnLst>
                                    <p:set>
                                      <p:cBhvr>
                                        <p:cTn id="104" dur="1" fill="hold">
                                          <p:stCondLst>
                                            <p:cond delay="0"/>
                                          </p:stCondLst>
                                        </p:cTn>
                                        <p:tgtEl>
                                          <p:spTgt spid="52"/>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29"/>
                                        </p:tgtEl>
                                        <p:attrNameLst>
                                          <p:attrName>style.visibility</p:attrName>
                                        </p:attrNameLst>
                                      </p:cBhvr>
                                      <p:to>
                                        <p:strVal val="hidden"/>
                                      </p:to>
                                    </p:set>
                                  </p:childTnLst>
                                </p:cTn>
                              </p:par>
                              <p:par>
                                <p:cTn id="107" presetID="22" presetClass="entr" presetSubtype="1" fill="hold" grpId="0"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wipe(up)">
                                      <p:cBhvr>
                                        <p:cTn id="109" dur="500"/>
                                        <p:tgtEl>
                                          <p:spTgt spid="39"/>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up)">
                                      <p:cBhvr>
                                        <p:cTn id="112" dur="500"/>
                                        <p:tgtEl>
                                          <p:spTgt spid="38"/>
                                        </p:tgtEl>
                                      </p:cBhvr>
                                    </p:animEffect>
                                  </p:childTnLst>
                                </p:cTn>
                              </p:par>
                              <p:par>
                                <p:cTn id="113" presetID="6" presetClass="emph" presetSubtype="0" fill="hold" grpId="1" nodeType="withEffect">
                                  <p:stCondLst>
                                    <p:cond delay="0"/>
                                  </p:stCondLst>
                                  <p:childTnLst>
                                    <p:animScale>
                                      <p:cBhvr>
                                        <p:cTn id="114" dur="2000" fill="hold"/>
                                        <p:tgtEl>
                                          <p:spTgt spid="39"/>
                                        </p:tgtEl>
                                      </p:cBhvr>
                                      <p:by x="110000" y="110000"/>
                                    </p:animScale>
                                  </p:childTnLst>
                                </p:cTn>
                              </p:par>
                              <p:par>
                                <p:cTn id="115" presetID="6" presetClass="emph" presetSubtype="0" fill="hold" grpId="1" nodeType="withEffect">
                                  <p:stCondLst>
                                    <p:cond delay="0"/>
                                  </p:stCondLst>
                                  <p:childTnLst>
                                    <p:animScale>
                                      <p:cBhvr>
                                        <p:cTn id="116" dur="2000" fill="hold"/>
                                        <p:tgtEl>
                                          <p:spTgt spid="38"/>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38" grpId="0" animBg="1"/>
      <p:bldP spid="38" grpId="1" animBg="1"/>
      <p:bldP spid="39" grpId="0" animBg="1"/>
      <p:bldP spid="39" grpId="1" animBg="1"/>
      <p:bldP spid="42" grpId="2" animBg="1"/>
      <p:bldP spid="44" grpId="0" animBg="1"/>
      <p:bldP spid="43" grpId="0" animBg="1"/>
      <p:bldP spid="13" grpId="0"/>
      <p:bldP spid="47" grpId="0"/>
      <p:bldP spid="47" grpId="1"/>
      <p:bldP spid="47" grpId="2"/>
      <p:bldP spid="48" grpId="0"/>
      <p:bldP spid="48" grpId="1"/>
      <p:bldP spid="48" grpId="2"/>
      <p:bldP spid="51" grpId="0"/>
      <p:bldP spid="51" grpId="1"/>
      <p:bldP spid="51" grpId="2"/>
      <p:bldP spid="52" grpId="0"/>
      <p:bldP spid="52" grpId="1"/>
      <p:bldP spid="52" grpId="2"/>
      <p:bldP spid="66" grpId="0" animBg="1"/>
      <p:bldP spid="66" grpId="2" animBg="1"/>
      <p:bldP spid="66" grpId="3" animBg="1"/>
      <p:bldP spid="66" grpId="4"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a:t>Social Behavior Analysis</a:t>
            </a:r>
            <a:endParaRPr lang="zh-CN" altLang="en-US" dirty="0"/>
          </a:p>
        </p:txBody>
      </p:sp>
      <p:sp>
        <p:nvSpPr>
          <p:cNvPr id="3" name="Content Placeholder 2"/>
          <p:cNvSpPr>
            <a:spLocks noGrp="1"/>
          </p:cNvSpPr>
          <p:nvPr>
            <p:ph idx="1"/>
          </p:nvPr>
        </p:nvSpPr>
        <p:spPr>
          <a:xfrm>
            <a:off x="628650" y="1825624"/>
            <a:ext cx="7886700" cy="2197735"/>
          </a:xfrm>
        </p:spPr>
        <p:txBody>
          <a:bodyPr/>
          <a:lstStyle/>
          <a:p>
            <a:r>
              <a:rPr lang="en-US" altLang="zh-CN" dirty="0"/>
              <a:t>We model the user </a:t>
            </a:r>
            <a:r>
              <a:rPr lang="en-US" altLang="zh-CN" dirty="0" smtClean="0"/>
              <a:t>similarity in </a:t>
            </a:r>
            <a:r>
              <a:rPr lang="en-US" altLang="zh-CN" dirty="0" smtClean="0">
                <a:solidFill>
                  <a:srgbClr val="FF0000"/>
                </a:solidFill>
              </a:rPr>
              <a:t>three ways</a:t>
            </a:r>
            <a:r>
              <a:rPr lang="en-US" altLang="zh-CN" dirty="0" smtClean="0"/>
              <a:t>:</a:t>
            </a:r>
            <a:endParaRPr lang="en-US" altLang="zh-CN" dirty="0"/>
          </a:p>
          <a:p>
            <a:pPr lvl="1">
              <a:buFont typeface="Wingdings" panose="05000000000000000000" pitchFamily="2" charset="2"/>
              <a:buChar char="Ø"/>
            </a:pPr>
            <a:r>
              <a:rPr lang="en-US" altLang="zh-CN" dirty="0"/>
              <a:t>	Common Contact Number (CCN)</a:t>
            </a:r>
          </a:p>
          <a:p>
            <a:pPr lvl="1">
              <a:buFont typeface="Wingdings" panose="05000000000000000000" pitchFamily="2" charset="2"/>
              <a:buChar char="Ø"/>
            </a:pPr>
            <a:r>
              <a:rPr lang="en-US" altLang="zh-CN" dirty="0" smtClean="0"/>
              <a:t>   Common </a:t>
            </a:r>
            <a:r>
              <a:rPr lang="en-US" altLang="zh-CN" dirty="0"/>
              <a:t>Interested Group Number (CGN)</a:t>
            </a:r>
          </a:p>
          <a:p>
            <a:pPr lvl="1">
              <a:buFont typeface="Wingdings" panose="05000000000000000000" pitchFamily="2" charset="2"/>
              <a:buChar char="Ø"/>
            </a:pPr>
            <a:r>
              <a:rPr lang="en-US" altLang="zh-CN" dirty="0" smtClean="0"/>
              <a:t>   Tag-based Similarity (TBS)</a:t>
            </a:r>
          </a:p>
          <a:p>
            <a:r>
              <a:rPr lang="en-US" altLang="zh-CN" dirty="0" smtClean="0"/>
              <a:t>Social behavior and relation have consistency	 </a:t>
            </a:r>
            <a:endParaRPr lang="zh-CN" altLang="en-US" dirty="0"/>
          </a:p>
        </p:txBody>
      </p:sp>
      <p:graphicFrame>
        <p:nvGraphicFramePr>
          <p:cNvPr id="4" name="Table 3"/>
          <p:cNvGraphicFramePr>
            <a:graphicFrameLocks noGrp="1"/>
          </p:cNvGraphicFramePr>
          <p:nvPr>
            <p:extLst>
              <p:ext uri="{D42A27DB-BD31-4B8C-83A1-F6EECF244321}">
                <p14:modId xmlns:p14="http://schemas.microsoft.com/office/powerpoint/2010/main" val="1389020659"/>
              </p:ext>
            </p:extLst>
          </p:nvPr>
        </p:nvGraphicFramePr>
        <p:xfrm>
          <a:off x="971122" y="4099559"/>
          <a:ext cx="6988396" cy="1677222"/>
        </p:xfrm>
        <a:graphic>
          <a:graphicData uri="http://schemas.openxmlformats.org/drawingml/2006/table">
            <a:tbl>
              <a:tblPr firstRow="1" bandRow="1">
                <a:tableStyleId>{5C22544A-7EE6-4342-B048-85BDC9FD1C3A}</a:tableStyleId>
              </a:tblPr>
              <a:tblGrid>
                <a:gridCol w="1747099"/>
                <a:gridCol w="1747099"/>
                <a:gridCol w="1747099"/>
                <a:gridCol w="1747099"/>
              </a:tblGrid>
              <a:tr h="559074">
                <a:tc>
                  <a:txBody>
                    <a:bodyPr/>
                    <a:lstStyle/>
                    <a:p>
                      <a:pPr algn="ctr"/>
                      <a:r>
                        <a:rPr lang="en-US" altLang="zh-CN" dirty="0" smtClean="0"/>
                        <a:t>relation</a:t>
                      </a:r>
                      <a:r>
                        <a:rPr lang="en-US" altLang="zh-CN" baseline="0" dirty="0" smtClean="0"/>
                        <a:t> or not</a:t>
                      </a:r>
                      <a:endParaRPr lang="zh-CN" altLang="en-US" dirty="0"/>
                    </a:p>
                  </a:txBody>
                  <a:tcPr anchor="ctr"/>
                </a:tc>
                <a:tc>
                  <a:txBody>
                    <a:bodyPr/>
                    <a:lstStyle/>
                    <a:p>
                      <a:pPr algn="ctr"/>
                      <a:r>
                        <a:rPr lang="en-US" altLang="zh-CN" dirty="0" err="1" smtClean="0"/>
                        <a:t>Avg.CCN</a:t>
                      </a:r>
                      <a:endParaRPr lang="zh-CN" altLang="en-US" dirty="0"/>
                    </a:p>
                  </a:txBody>
                  <a:tcPr anchor="ctr"/>
                </a:tc>
                <a:tc>
                  <a:txBody>
                    <a:bodyPr/>
                    <a:lstStyle/>
                    <a:p>
                      <a:pPr algn="ctr"/>
                      <a:r>
                        <a:rPr lang="en-US" altLang="zh-CN" dirty="0" err="1" smtClean="0"/>
                        <a:t>Avg.CGN</a:t>
                      </a:r>
                      <a:endParaRPr lang="zh-CN" altLang="en-US" dirty="0"/>
                    </a:p>
                  </a:txBody>
                  <a:tcPr anchor="ctr"/>
                </a:tc>
                <a:tc>
                  <a:txBody>
                    <a:bodyPr/>
                    <a:lstStyle/>
                    <a:p>
                      <a:pPr algn="ctr"/>
                      <a:r>
                        <a:rPr lang="en-US" altLang="zh-CN" dirty="0" err="1" smtClean="0"/>
                        <a:t>Avg.TBS</a:t>
                      </a:r>
                      <a:endParaRPr lang="zh-CN" altLang="en-US" dirty="0"/>
                    </a:p>
                  </a:txBody>
                  <a:tcPr anchor="ctr"/>
                </a:tc>
              </a:tr>
              <a:tr h="559074">
                <a:tc>
                  <a:txBody>
                    <a:bodyPr/>
                    <a:lstStyle/>
                    <a:p>
                      <a:pPr algn="ctr"/>
                      <a:r>
                        <a:rPr lang="en-US" altLang="zh-CN" dirty="0" smtClean="0"/>
                        <a:t>With relation</a:t>
                      </a:r>
                      <a:endParaRPr lang="zh-CN" altLang="en-US" dirty="0"/>
                    </a:p>
                  </a:txBody>
                  <a:tcPr anchor="ctr"/>
                </a:tc>
                <a:tc>
                  <a:txBody>
                    <a:bodyPr/>
                    <a:lstStyle/>
                    <a:p>
                      <a:pPr algn="ctr"/>
                      <a:r>
                        <a:rPr lang="en-US" altLang="zh-CN" dirty="0" smtClean="0"/>
                        <a:t>20.2777</a:t>
                      </a:r>
                      <a:endParaRPr lang="zh-CN" altLang="en-US" dirty="0"/>
                    </a:p>
                  </a:txBody>
                  <a:tcPr anchor="ctr"/>
                </a:tc>
                <a:tc>
                  <a:txBody>
                    <a:bodyPr/>
                    <a:lstStyle/>
                    <a:p>
                      <a:pPr algn="ctr"/>
                      <a:r>
                        <a:rPr lang="en-US" altLang="zh-CN" dirty="0" smtClean="0"/>
                        <a:t>4.8649</a:t>
                      </a:r>
                      <a:endParaRPr lang="zh-CN" altLang="en-US" dirty="0"/>
                    </a:p>
                  </a:txBody>
                  <a:tcPr anchor="ctr"/>
                </a:tc>
                <a:tc>
                  <a:txBody>
                    <a:bodyPr/>
                    <a:lstStyle/>
                    <a:p>
                      <a:pPr algn="ctr"/>
                      <a:r>
                        <a:rPr lang="en-US" altLang="zh-CN" dirty="0" smtClean="0"/>
                        <a:t>0.0550</a:t>
                      </a:r>
                      <a:endParaRPr lang="zh-CN" altLang="en-US" dirty="0"/>
                    </a:p>
                  </a:txBody>
                  <a:tcPr anchor="ctr"/>
                </a:tc>
              </a:tr>
              <a:tr h="559074">
                <a:tc>
                  <a:txBody>
                    <a:bodyPr/>
                    <a:lstStyle/>
                    <a:p>
                      <a:pPr algn="ctr"/>
                      <a:r>
                        <a:rPr lang="en-US" altLang="zh-CN" dirty="0" smtClean="0"/>
                        <a:t>Without</a:t>
                      </a:r>
                      <a:r>
                        <a:rPr lang="en-US" altLang="zh-CN" baseline="0" dirty="0" smtClean="0"/>
                        <a:t> relation</a:t>
                      </a:r>
                      <a:endParaRPr lang="zh-CN" altLang="en-US" dirty="0"/>
                    </a:p>
                  </a:txBody>
                  <a:tcPr anchor="ctr"/>
                </a:tc>
                <a:tc>
                  <a:txBody>
                    <a:bodyPr/>
                    <a:lstStyle/>
                    <a:p>
                      <a:pPr algn="ctr"/>
                      <a:r>
                        <a:rPr lang="en-US" altLang="zh-CN" dirty="0" smtClean="0"/>
                        <a:t>2.4259</a:t>
                      </a:r>
                      <a:endParaRPr lang="zh-CN" altLang="en-US" dirty="0"/>
                    </a:p>
                  </a:txBody>
                  <a:tcPr anchor="ctr"/>
                </a:tc>
                <a:tc>
                  <a:txBody>
                    <a:bodyPr/>
                    <a:lstStyle/>
                    <a:p>
                      <a:pPr algn="ctr"/>
                      <a:r>
                        <a:rPr lang="en-US" altLang="zh-CN" dirty="0" smtClean="0"/>
                        <a:t>1.9430</a:t>
                      </a:r>
                      <a:endParaRPr lang="zh-CN" altLang="en-US" dirty="0"/>
                    </a:p>
                  </a:txBody>
                  <a:tcPr anchor="ctr"/>
                </a:tc>
                <a:tc>
                  <a:txBody>
                    <a:bodyPr/>
                    <a:lstStyle/>
                    <a:p>
                      <a:pPr algn="ctr"/>
                      <a:r>
                        <a:rPr lang="en-US" altLang="zh-CN" dirty="0" smtClean="0"/>
                        <a:t>0.0211</a:t>
                      </a:r>
                      <a:endParaRPr lang="zh-CN" altLang="en-US" dirty="0"/>
                    </a:p>
                  </a:txBody>
                  <a:tcPr anchor="ctr"/>
                </a:tc>
              </a:tr>
            </a:tbl>
          </a:graphicData>
        </a:graphic>
      </p:graphicFrame>
      <p:sp>
        <p:nvSpPr>
          <p:cNvPr id="6" name="TextBox 5"/>
          <p:cNvSpPr txBox="1"/>
          <p:nvPr/>
        </p:nvSpPr>
        <p:spPr>
          <a:xfrm>
            <a:off x="1346563" y="5923742"/>
            <a:ext cx="6531428" cy="646331"/>
          </a:xfrm>
          <a:prstGeom prst="rect">
            <a:avLst/>
          </a:prstGeom>
          <a:noFill/>
        </p:spPr>
        <p:txBody>
          <a:bodyPr wrap="square" rtlCol="0">
            <a:spAutoFit/>
          </a:bodyPr>
          <a:lstStyle/>
          <a:p>
            <a:r>
              <a:rPr lang="en-US" altLang="zh-CN" b="1" dirty="0" smtClean="0">
                <a:latin typeface="Arial Unicode MS" panose="020B0604020202020204" pitchFamily="34" charset="-122"/>
                <a:ea typeface="Arial Unicode MS" panose="020B0604020202020204" pitchFamily="34" charset="-122"/>
                <a:cs typeface="Arial Unicode MS" panose="020B0604020202020204" pitchFamily="34" charset="-122"/>
              </a:rPr>
              <a:t>Table</a:t>
            </a:r>
            <a:r>
              <a:rPr lang="en-US" altLang="zh-CN" dirty="0" smtClean="0"/>
              <a:t>.</a:t>
            </a:r>
            <a:r>
              <a:rPr lang="en-US" altLang="zh-CN" b="1" dirty="0" smtClean="0"/>
              <a:t> </a:t>
            </a:r>
            <a:r>
              <a:rPr lang="en-US" altLang="zh-CN" dirty="0" smtClean="0">
                <a:latin typeface="Arial Unicode MS" panose="020B0604020202020204" pitchFamily="34" charset="-122"/>
                <a:ea typeface="Arial Unicode MS" panose="020B0604020202020204" pitchFamily="34" charset="-122"/>
                <a:cs typeface="Arial Unicode MS" panose="020B0604020202020204" pitchFamily="34" charset="-122"/>
              </a:rPr>
              <a:t>Comparison of the social behaviors between the user pairs with and without relations</a:t>
            </a:r>
            <a:endParaRPr lang="zh-CN" altLang="en-US"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3577550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a:t>Social Behavior Analysis</a:t>
            </a:r>
            <a:endParaRPr lang="zh-CN" altLang="en-US" dirty="0"/>
          </a:p>
        </p:txBody>
      </p:sp>
      <p:sp>
        <p:nvSpPr>
          <p:cNvPr id="3" name="Content Placeholder 2"/>
          <p:cNvSpPr>
            <a:spLocks noGrp="1"/>
          </p:cNvSpPr>
          <p:nvPr>
            <p:ph idx="1"/>
          </p:nvPr>
        </p:nvSpPr>
        <p:spPr>
          <a:xfrm>
            <a:off x="580456" y="1825625"/>
            <a:ext cx="7983087" cy="4351338"/>
          </a:xfrm>
        </p:spPr>
        <p:txBody>
          <a:bodyPr/>
          <a:lstStyle/>
          <a:p>
            <a:r>
              <a:rPr lang="en-US" altLang="zh-CN" dirty="0">
                <a:solidFill>
                  <a:srgbClr val="FF0000"/>
                </a:solidFill>
              </a:rPr>
              <a:t>Common contact </a:t>
            </a:r>
            <a:r>
              <a:rPr lang="en-US" altLang="zh-CN" dirty="0"/>
              <a:t>and </a:t>
            </a:r>
            <a:r>
              <a:rPr lang="en-US" altLang="zh-CN" dirty="0">
                <a:solidFill>
                  <a:srgbClr val="FF0000"/>
                </a:solidFill>
              </a:rPr>
              <a:t>tag-based profile </a:t>
            </a:r>
            <a:r>
              <a:rPr lang="en-US" altLang="zh-CN" dirty="0"/>
              <a:t>can promote cross-follow relations</a:t>
            </a:r>
            <a:endParaRPr lang="zh-CN" altLang="en-US" dirty="0"/>
          </a:p>
          <a:p>
            <a:endParaRPr lang="zh-CN" altLang="en-US" dirty="0"/>
          </a:p>
        </p:txBody>
      </p:sp>
      <p:graphicFrame>
        <p:nvGraphicFramePr>
          <p:cNvPr id="6" name="Table 5"/>
          <p:cNvGraphicFramePr>
            <a:graphicFrameLocks noGrp="1"/>
          </p:cNvGraphicFramePr>
          <p:nvPr>
            <p:extLst>
              <p:ext uri="{D42A27DB-BD31-4B8C-83A1-F6EECF244321}">
                <p14:modId xmlns:p14="http://schemas.microsoft.com/office/powerpoint/2010/main" val="2501546590"/>
              </p:ext>
            </p:extLst>
          </p:nvPr>
        </p:nvGraphicFramePr>
        <p:xfrm>
          <a:off x="1046920" y="2982193"/>
          <a:ext cx="7006024" cy="2050145"/>
        </p:xfrm>
        <a:graphic>
          <a:graphicData uri="http://schemas.openxmlformats.org/drawingml/2006/table">
            <a:tbl>
              <a:tblPr firstRow="1" bandRow="1">
                <a:tableStyleId>{5C22544A-7EE6-4342-B048-85BDC9FD1C3A}</a:tableStyleId>
              </a:tblPr>
              <a:tblGrid>
                <a:gridCol w="1751506"/>
                <a:gridCol w="1751506"/>
                <a:gridCol w="1751506"/>
                <a:gridCol w="1751506"/>
              </a:tblGrid>
              <a:tr h="495665">
                <a:tc>
                  <a:txBody>
                    <a:bodyPr/>
                    <a:lstStyle/>
                    <a:p>
                      <a:pPr algn="ctr"/>
                      <a:r>
                        <a:rPr lang="en-US" altLang="zh-CN" dirty="0" smtClean="0"/>
                        <a:t>relation</a:t>
                      </a:r>
                      <a:r>
                        <a:rPr lang="en-US" altLang="zh-CN" baseline="0" dirty="0" smtClean="0"/>
                        <a:t> type</a:t>
                      </a:r>
                      <a:endParaRPr lang="zh-CN" altLang="en-US" dirty="0"/>
                    </a:p>
                  </a:txBody>
                  <a:tcPr anchor="ctr"/>
                </a:tc>
                <a:tc>
                  <a:txBody>
                    <a:bodyPr/>
                    <a:lstStyle/>
                    <a:p>
                      <a:pPr algn="ctr"/>
                      <a:r>
                        <a:rPr lang="en-US" altLang="zh-CN" dirty="0" err="1" smtClean="0"/>
                        <a:t>Avg.CCN</a:t>
                      </a:r>
                      <a:endParaRPr lang="zh-CN" altLang="en-US" dirty="0"/>
                    </a:p>
                  </a:txBody>
                  <a:tcPr anchor="ctr"/>
                </a:tc>
                <a:tc>
                  <a:txBody>
                    <a:bodyPr/>
                    <a:lstStyle/>
                    <a:p>
                      <a:pPr algn="ctr"/>
                      <a:r>
                        <a:rPr lang="en-US" altLang="zh-CN" dirty="0" err="1" smtClean="0"/>
                        <a:t>Avg.CGN</a:t>
                      </a:r>
                      <a:endParaRPr lang="zh-CN" altLang="en-US" dirty="0"/>
                    </a:p>
                  </a:txBody>
                  <a:tcPr anchor="ctr"/>
                </a:tc>
                <a:tc>
                  <a:txBody>
                    <a:bodyPr/>
                    <a:lstStyle/>
                    <a:p>
                      <a:pPr algn="ctr"/>
                      <a:r>
                        <a:rPr lang="en-US" altLang="zh-CN" dirty="0" err="1" smtClean="0"/>
                        <a:t>Avg.TBS</a:t>
                      </a:r>
                      <a:endParaRPr lang="zh-CN" altLang="en-US" dirty="0"/>
                    </a:p>
                  </a:txBody>
                  <a:tcPr anchor="ctr"/>
                </a:tc>
              </a:tr>
              <a:tr h="630603">
                <a:tc>
                  <a:txBody>
                    <a:bodyPr/>
                    <a:lstStyle/>
                    <a:p>
                      <a:pPr algn="ctr"/>
                      <a:r>
                        <a:rPr lang="en-US" altLang="zh-CN" dirty="0" smtClean="0"/>
                        <a:t>Only follow in Flickr</a:t>
                      </a:r>
                      <a:endParaRPr lang="zh-CN" altLang="en-US" dirty="0"/>
                    </a:p>
                  </a:txBody>
                  <a:tcPr anchor="ctr"/>
                </a:tc>
                <a:tc>
                  <a:txBody>
                    <a:bodyPr/>
                    <a:lstStyle/>
                    <a:p>
                      <a:pPr algn="ctr"/>
                      <a:r>
                        <a:rPr lang="en-US" altLang="zh-CN" dirty="0" smtClean="0"/>
                        <a:t>15.7250</a:t>
                      </a:r>
                      <a:endParaRPr lang="zh-CN" altLang="en-US" dirty="0"/>
                    </a:p>
                  </a:txBody>
                  <a:tcPr anchor="ctr"/>
                </a:tc>
                <a:tc>
                  <a:txBody>
                    <a:bodyPr/>
                    <a:lstStyle/>
                    <a:p>
                      <a:pPr algn="ctr"/>
                      <a:r>
                        <a:rPr lang="en-US" altLang="zh-CN" dirty="0" smtClean="0"/>
                        <a:t>5.3340</a:t>
                      </a:r>
                      <a:endParaRPr lang="zh-CN" altLang="en-US" dirty="0"/>
                    </a:p>
                  </a:txBody>
                  <a:tcPr anchor="ctr"/>
                </a:tc>
                <a:tc>
                  <a:txBody>
                    <a:bodyPr/>
                    <a:lstStyle/>
                    <a:p>
                      <a:pPr algn="ctr"/>
                      <a:r>
                        <a:rPr lang="en-US" altLang="zh-CN" dirty="0" smtClean="0"/>
                        <a:t>0.0403</a:t>
                      </a:r>
                      <a:endParaRPr lang="zh-CN" altLang="en-US" dirty="0"/>
                    </a:p>
                  </a:txBody>
                  <a:tcPr anchor="ctr"/>
                </a:tc>
              </a:tr>
              <a:tr h="900861">
                <a:tc>
                  <a:txBody>
                    <a:bodyPr/>
                    <a:lstStyle/>
                    <a:p>
                      <a:pPr algn="ctr"/>
                      <a:r>
                        <a:rPr lang="en-US" altLang="zh-CN" dirty="0" smtClean="0"/>
                        <a:t>Cross follow both in Flickr and Twitter</a:t>
                      </a:r>
                      <a:endParaRPr lang="zh-CN" altLang="en-US" dirty="0"/>
                    </a:p>
                  </a:txBody>
                  <a:tcPr anchor="ctr"/>
                </a:tc>
                <a:tc>
                  <a:txBody>
                    <a:bodyPr/>
                    <a:lstStyle/>
                    <a:p>
                      <a:pPr algn="ctr"/>
                      <a:r>
                        <a:rPr lang="en-US" altLang="zh-CN" dirty="0" smtClean="0"/>
                        <a:t>23.0743</a:t>
                      </a:r>
                      <a:endParaRPr lang="zh-CN" altLang="en-US" dirty="0"/>
                    </a:p>
                  </a:txBody>
                  <a:tcPr anchor="ctr"/>
                </a:tc>
                <a:tc>
                  <a:txBody>
                    <a:bodyPr/>
                    <a:lstStyle/>
                    <a:p>
                      <a:pPr algn="ctr"/>
                      <a:r>
                        <a:rPr lang="en-US" altLang="zh-CN" dirty="0" smtClean="0"/>
                        <a:t>4.5768</a:t>
                      </a:r>
                      <a:endParaRPr lang="zh-CN" altLang="en-US" dirty="0"/>
                    </a:p>
                  </a:txBody>
                  <a:tcPr anchor="ctr"/>
                </a:tc>
                <a:tc>
                  <a:txBody>
                    <a:bodyPr/>
                    <a:lstStyle/>
                    <a:p>
                      <a:pPr algn="ctr"/>
                      <a:r>
                        <a:rPr lang="en-US" altLang="zh-CN" dirty="0" smtClean="0"/>
                        <a:t>0.0913</a:t>
                      </a:r>
                      <a:endParaRPr lang="zh-CN" altLang="en-US" dirty="0"/>
                    </a:p>
                  </a:txBody>
                  <a:tcPr anchor="ctr"/>
                </a:tc>
              </a:tr>
            </a:tbl>
          </a:graphicData>
        </a:graphic>
      </p:graphicFrame>
      <p:sp>
        <p:nvSpPr>
          <p:cNvPr id="7" name="TextBox 6"/>
          <p:cNvSpPr txBox="1"/>
          <p:nvPr/>
        </p:nvSpPr>
        <p:spPr>
          <a:xfrm>
            <a:off x="1306285" y="5169057"/>
            <a:ext cx="6531428" cy="646331"/>
          </a:xfrm>
          <a:prstGeom prst="rect">
            <a:avLst/>
          </a:prstGeom>
          <a:noFill/>
        </p:spPr>
        <p:txBody>
          <a:bodyPr wrap="square" rtlCol="0">
            <a:spAutoFit/>
          </a:bodyPr>
          <a:lstStyle/>
          <a:p>
            <a:r>
              <a:rPr lang="en-US" altLang="zh-CN" b="1" dirty="0" smtClean="0">
                <a:latin typeface="Arial Unicode MS" panose="020B0604020202020204" pitchFamily="34" charset="-122"/>
                <a:ea typeface="Arial Unicode MS" panose="020B0604020202020204" pitchFamily="34" charset="-122"/>
                <a:cs typeface="Arial Unicode MS" panose="020B0604020202020204" pitchFamily="34" charset="-122"/>
              </a:rPr>
              <a:t>Table</a:t>
            </a:r>
            <a:r>
              <a:rPr lang="en-US" altLang="zh-CN" dirty="0" smtClean="0"/>
              <a:t>.</a:t>
            </a:r>
            <a:r>
              <a:rPr lang="en-US" altLang="zh-CN" b="1" dirty="0" smtClean="0"/>
              <a:t> </a:t>
            </a:r>
            <a:r>
              <a:rPr lang="en-US" altLang="zh-CN" dirty="0" smtClean="0">
                <a:latin typeface="Arial Unicode MS" panose="020B0604020202020204" pitchFamily="34" charset="-122"/>
                <a:ea typeface="Arial Unicode MS" panose="020B0604020202020204" pitchFamily="34" charset="-122"/>
                <a:cs typeface="Arial Unicode MS" panose="020B0604020202020204" pitchFamily="34" charset="-122"/>
              </a:rPr>
              <a:t>Comparison of the social behaviors between the user pairs with and without cross-follow relations</a:t>
            </a:r>
            <a:endParaRPr lang="zh-CN" altLang="en-US"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744132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Data Analysis Results</a:t>
            </a:r>
            <a:endParaRPr lang="zh-CN" altLang="en-US" dirty="0"/>
          </a:p>
        </p:txBody>
      </p:sp>
      <p:sp>
        <p:nvSpPr>
          <p:cNvPr id="4" name="Rounded Rectangle 3"/>
          <p:cNvSpPr/>
          <p:nvPr/>
        </p:nvSpPr>
        <p:spPr>
          <a:xfrm>
            <a:off x="926647" y="1932450"/>
            <a:ext cx="7588703" cy="73547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5" name="Content Placeholder 2"/>
          <p:cNvSpPr txBox="1">
            <a:spLocks/>
          </p:cNvSpPr>
          <p:nvPr/>
        </p:nvSpPr>
        <p:spPr>
          <a:xfrm>
            <a:off x="628650" y="2099134"/>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Flickr more closely connected than Twitter</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6" name="Flowchart: Connector 5"/>
          <p:cNvSpPr/>
          <p:nvPr/>
        </p:nvSpPr>
        <p:spPr>
          <a:xfrm>
            <a:off x="746627" y="1857088"/>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1</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7" name="Rounded Rectangle 6"/>
          <p:cNvSpPr/>
          <p:nvPr/>
        </p:nvSpPr>
        <p:spPr>
          <a:xfrm>
            <a:off x="926647" y="3076364"/>
            <a:ext cx="7588703" cy="73547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8" name="Content Placeholder 2"/>
          <p:cNvSpPr txBox="1">
            <a:spLocks/>
          </p:cNvSpPr>
          <p:nvPr/>
        </p:nvSpPr>
        <p:spPr>
          <a:xfrm>
            <a:off x="628650" y="324304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Bidirectional relation is more reliable</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9" name="Flowchart: Connector 8"/>
          <p:cNvSpPr/>
          <p:nvPr/>
        </p:nvSpPr>
        <p:spPr>
          <a:xfrm>
            <a:off x="746627" y="300100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2</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6" name="Rounded Rectangle 15"/>
          <p:cNvSpPr/>
          <p:nvPr/>
        </p:nvSpPr>
        <p:spPr>
          <a:xfrm>
            <a:off x="926647" y="4270845"/>
            <a:ext cx="7588703" cy="73547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17" name="Content Placeholder 2"/>
          <p:cNvSpPr txBox="1">
            <a:spLocks/>
          </p:cNvSpPr>
          <p:nvPr/>
        </p:nvSpPr>
        <p:spPr>
          <a:xfrm>
            <a:off x="628650" y="4437529"/>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Social behavior and relation have some sort of consistency</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18" name="Flowchart: Connector 17"/>
          <p:cNvSpPr/>
          <p:nvPr/>
        </p:nvSpPr>
        <p:spPr>
          <a:xfrm>
            <a:off x="746627" y="4195483"/>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3</a:t>
            </a:r>
            <a:endParaRPr lang="en-US" sz="2400" b="1" dirty="0">
              <a:solidFill>
                <a:schemeClr val="bg1"/>
              </a:solidFill>
              <a:effectLst>
                <a:glow rad="228600">
                  <a:schemeClr val="accent5">
                    <a:satMod val="175000"/>
                    <a:alpha val="40000"/>
                  </a:schemeClr>
                </a:glow>
              </a:effectLst>
              <a:latin typeface="Garamond" pitchFamily="18" charset="0"/>
            </a:endParaRPr>
          </a:p>
        </p:txBody>
      </p:sp>
      <p:sp>
        <p:nvSpPr>
          <p:cNvPr id="19" name="Rounded Rectangle 18"/>
          <p:cNvSpPr/>
          <p:nvPr/>
        </p:nvSpPr>
        <p:spPr>
          <a:xfrm>
            <a:off x="926647" y="5439554"/>
            <a:ext cx="7588703" cy="735470"/>
          </a:xfrm>
          <a:prstGeom prst="roundRect">
            <a:avLst/>
          </a:prstGeom>
          <a:solidFill>
            <a:schemeClr val="accent6">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
        <p:nvSpPr>
          <p:cNvPr id="20" name="Content Placeholder 2"/>
          <p:cNvSpPr txBox="1">
            <a:spLocks/>
          </p:cNvSpPr>
          <p:nvPr/>
        </p:nvSpPr>
        <p:spPr>
          <a:xfrm>
            <a:off x="628650" y="5606238"/>
            <a:ext cx="7886700" cy="568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smtClean="0">
                <a:solidFill>
                  <a:srgbClr val="0070C0"/>
                </a:solidFill>
              </a:rPr>
              <a:t>Common contact and tag profile can promote cross-follow</a:t>
            </a:r>
          </a:p>
          <a:p>
            <a:pPr marL="457200" lvl="1" indent="0">
              <a:buFont typeface="Arial" panose="020B0604020202020204" pitchFamily="34" charset="0"/>
              <a:buNone/>
            </a:pPr>
            <a:endParaRPr lang="en-US" altLang="zh-CN" dirty="0" smtClean="0">
              <a:solidFill>
                <a:srgbClr val="0070C0"/>
              </a:solidFill>
            </a:endParaRPr>
          </a:p>
          <a:p>
            <a:pPr lvl="1"/>
            <a:endParaRPr lang="zh-CN" altLang="en-US" dirty="0">
              <a:solidFill>
                <a:srgbClr val="0070C0"/>
              </a:solidFill>
            </a:endParaRPr>
          </a:p>
        </p:txBody>
      </p:sp>
      <p:sp>
        <p:nvSpPr>
          <p:cNvPr id="21" name="Flowchart: Connector 20"/>
          <p:cNvSpPr/>
          <p:nvPr/>
        </p:nvSpPr>
        <p:spPr>
          <a:xfrm>
            <a:off x="746627" y="5364192"/>
            <a:ext cx="360040" cy="360040"/>
          </a:xfrm>
          <a:prstGeom prst="flowChartConnector">
            <a:avLst/>
          </a:prstGeom>
          <a:solidFill>
            <a:schemeClr val="accent5">
              <a:lumMod val="75000"/>
            </a:schemeClr>
          </a:solidFill>
          <a:ln>
            <a:solidFill>
              <a:srgbClr val="FF0000"/>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glow rad="228600">
                    <a:schemeClr val="accent5">
                      <a:satMod val="175000"/>
                      <a:alpha val="40000"/>
                    </a:schemeClr>
                  </a:glow>
                </a:effectLst>
                <a:latin typeface="Garamond" pitchFamily="18" charset="0"/>
              </a:rPr>
              <a:t>4</a:t>
            </a:r>
            <a:endParaRPr lang="en-US" sz="2400" b="1" dirty="0">
              <a:solidFill>
                <a:schemeClr val="bg1"/>
              </a:solidFill>
              <a:effectLst>
                <a:glow rad="228600">
                  <a:schemeClr val="accent5">
                    <a:satMod val="175000"/>
                    <a:alpha val="40000"/>
                  </a:schemeClr>
                </a:glow>
              </a:effectLst>
              <a:latin typeface="Garamond" pitchFamily="18" charset="0"/>
            </a:endParaRPr>
          </a:p>
        </p:txBody>
      </p:sp>
    </p:spTree>
    <p:extLst>
      <p:ext uri="{BB962C8B-B14F-4D97-AF65-F5344CB8AC3E}">
        <p14:creationId xmlns:p14="http://schemas.microsoft.com/office/powerpoint/2010/main" val="208523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P spid="9" grpId="0" animBg="1"/>
      <p:bldP spid="16" grpId="0" animBg="1"/>
      <p:bldP spid="17" grpId="0"/>
      <p:bldP spid="18" grpId="0" animBg="1"/>
      <p:bldP spid="19" grpId="0" animBg="1"/>
      <p:bldP spid="20" grpId="0"/>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Outline</a:t>
            </a:r>
            <a:endParaRPr lang="zh-CN" altLang="en-US" dirty="0"/>
          </a:p>
        </p:txBody>
      </p:sp>
      <p:sp>
        <p:nvSpPr>
          <p:cNvPr id="3" name="Content Placeholder 2"/>
          <p:cNvSpPr>
            <a:spLocks noGrp="1"/>
          </p:cNvSpPr>
          <p:nvPr>
            <p:ph idx="1"/>
          </p:nvPr>
        </p:nvSpPr>
        <p:spPr/>
        <p:txBody>
          <a:bodyPr>
            <a:normAutofit/>
          </a:bodyPr>
          <a:lstStyle/>
          <a:p>
            <a:r>
              <a:rPr lang="en-US" altLang="zh-CN" sz="3200" dirty="0" smtClean="0">
                <a:solidFill>
                  <a:schemeClr val="bg2"/>
                </a:solidFill>
              </a:rPr>
              <a:t>   Motivation</a:t>
            </a:r>
          </a:p>
          <a:p>
            <a:endParaRPr lang="en-US" altLang="zh-CN" sz="3200" dirty="0" smtClean="0"/>
          </a:p>
          <a:p>
            <a:r>
              <a:rPr lang="en-US" altLang="zh-CN" sz="3200" dirty="0" smtClean="0">
                <a:solidFill>
                  <a:schemeClr val="bg2"/>
                </a:solidFill>
              </a:rPr>
              <a:t>   Data Analysis</a:t>
            </a:r>
          </a:p>
          <a:p>
            <a:endParaRPr lang="en-US" altLang="zh-CN" sz="3200" dirty="0" smtClean="0"/>
          </a:p>
          <a:p>
            <a:r>
              <a:rPr lang="en-US" altLang="zh-CN" sz="3200" dirty="0" smtClean="0"/>
              <a:t>   Application</a:t>
            </a:r>
          </a:p>
          <a:p>
            <a:endParaRPr lang="en-US" altLang="zh-CN" sz="3200" dirty="0" smtClean="0"/>
          </a:p>
          <a:p>
            <a:r>
              <a:rPr lang="en-US" altLang="zh-CN" sz="3200" dirty="0" smtClean="0">
                <a:solidFill>
                  <a:schemeClr val="bg2"/>
                </a:solidFill>
              </a:rPr>
              <a:t>   Conclusion</a:t>
            </a:r>
          </a:p>
        </p:txBody>
      </p:sp>
    </p:spTree>
    <p:extLst>
      <p:ext uri="{BB962C8B-B14F-4D97-AF65-F5344CB8AC3E}">
        <p14:creationId xmlns:p14="http://schemas.microsoft.com/office/powerpoint/2010/main" val="2675913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Outline</a:t>
            </a:r>
            <a:endParaRPr lang="zh-CN" altLang="en-US" dirty="0"/>
          </a:p>
        </p:txBody>
      </p:sp>
      <p:sp>
        <p:nvSpPr>
          <p:cNvPr id="3" name="Content Placeholder 2"/>
          <p:cNvSpPr>
            <a:spLocks noGrp="1"/>
          </p:cNvSpPr>
          <p:nvPr>
            <p:ph idx="1"/>
          </p:nvPr>
        </p:nvSpPr>
        <p:spPr/>
        <p:txBody>
          <a:bodyPr>
            <a:normAutofit/>
          </a:bodyPr>
          <a:lstStyle/>
          <a:p>
            <a:r>
              <a:rPr lang="en-US" altLang="zh-CN" sz="3200" dirty="0" smtClean="0"/>
              <a:t>   Motivation</a:t>
            </a:r>
          </a:p>
          <a:p>
            <a:endParaRPr lang="en-US" altLang="zh-CN" sz="3200" dirty="0" smtClean="0"/>
          </a:p>
          <a:p>
            <a:r>
              <a:rPr lang="en-US" altLang="zh-CN" sz="3200" dirty="0" smtClean="0"/>
              <a:t>   Data Analysis</a:t>
            </a:r>
          </a:p>
          <a:p>
            <a:endParaRPr lang="en-US" altLang="zh-CN" sz="3200" dirty="0" smtClean="0"/>
          </a:p>
          <a:p>
            <a:r>
              <a:rPr lang="en-US" altLang="zh-CN" sz="3200" dirty="0" smtClean="0"/>
              <a:t>   Application</a:t>
            </a:r>
          </a:p>
          <a:p>
            <a:endParaRPr lang="en-US" altLang="zh-CN" sz="3200" dirty="0" smtClean="0"/>
          </a:p>
          <a:p>
            <a:r>
              <a:rPr lang="en-US" altLang="zh-CN" sz="3200" dirty="0" smtClean="0"/>
              <a:t>   Conclusion</a:t>
            </a:r>
          </a:p>
        </p:txBody>
      </p:sp>
    </p:spTree>
    <p:extLst>
      <p:ext uri="{BB962C8B-B14F-4D97-AF65-F5344CB8AC3E}">
        <p14:creationId xmlns:p14="http://schemas.microsoft.com/office/powerpoint/2010/main" val="2988078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Cold-start friend recommendation</a:t>
            </a:r>
            <a:endParaRPr lang="zh-CN" altLang="en-US" dirty="0"/>
          </a:p>
        </p:txBody>
      </p:sp>
      <p:sp>
        <p:nvSpPr>
          <p:cNvPr id="3" name="Content Placeholder 2"/>
          <p:cNvSpPr>
            <a:spLocks noGrp="1"/>
          </p:cNvSpPr>
          <p:nvPr>
            <p:ph idx="1"/>
          </p:nvPr>
        </p:nvSpPr>
        <p:spPr>
          <a:xfrm>
            <a:off x="628650" y="1825625"/>
            <a:ext cx="7886700" cy="1221090"/>
          </a:xfrm>
        </p:spPr>
        <p:txBody>
          <a:bodyPr/>
          <a:lstStyle/>
          <a:p>
            <a:r>
              <a:rPr lang="en-US" altLang="zh-CN" dirty="0" smtClean="0"/>
              <a:t>Formulation</a:t>
            </a:r>
          </a:p>
          <a:p>
            <a:pPr lvl="1"/>
            <a:r>
              <a:rPr lang="en-US" altLang="zh-CN" dirty="0" smtClean="0"/>
              <a:t>We formulate our application as </a:t>
            </a:r>
            <a:r>
              <a:rPr lang="en-US" altLang="zh-CN" dirty="0" smtClean="0">
                <a:solidFill>
                  <a:srgbClr val="FF0000"/>
                </a:solidFill>
              </a:rPr>
              <a:t>a random walk with restart</a:t>
            </a:r>
            <a:r>
              <a:rPr lang="en-US" altLang="zh-CN" dirty="0" smtClean="0"/>
              <a:t> problem on the </a:t>
            </a:r>
            <a:r>
              <a:rPr lang="en-US" altLang="zh-CN" dirty="0" smtClean="0">
                <a:solidFill>
                  <a:srgbClr val="FF0000"/>
                </a:solidFill>
              </a:rPr>
              <a:t>user graph</a:t>
            </a:r>
            <a:r>
              <a:rPr lang="en-US" altLang="zh-CN" dirty="0" smtClean="0"/>
              <a:t>.</a:t>
            </a:r>
            <a:endParaRPr lang="zh-CN" altLang="en-US" dirty="0"/>
          </a:p>
        </p:txBody>
      </p:sp>
      <mc:AlternateContent xmlns:mc="http://schemas.openxmlformats.org/markup-compatibility/2006" xmlns:a14="http://schemas.microsoft.com/office/drawing/2010/main">
        <mc:Choice Requires="a14">
          <p:sp>
            <p:nvSpPr>
              <p:cNvPr id="4" name="Rectangle 3"/>
              <p:cNvSpPr/>
              <p:nvPr/>
            </p:nvSpPr>
            <p:spPr>
              <a:xfrm>
                <a:off x="1678675" y="3046715"/>
                <a:ext cx="5022376" cy="8392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𝑟</m:t>
                          </m:r>
                        </m:e>
                        <m:sub>
                          <m:r>
                            <a:rPr lang="zh-CN" altLang="en-US" sz="2000" i="1">
                              <a:latin typeface="Cambria Math" panose="02040503050406030204" pitchFamily="18" charset="0"/>
                            </a:rPr>
                            <m:t>𝑘</m:t>
                          </m:r>
                        </m:sub>
                      </m:sSub>
                      <m:r>
                        <a:rPr lang="zh-CN" altLang="en-US" sz="2000" i="0">
                          <a:latin typeface="Cambria Math" panose="02040503050406030204" pitchFamily="18" charset="0"/>
                        </a:rPr>
                        <m:t>(</m:t>
                      </m:r>
                      <m:r>
                        <a:rPr lang="zh-CN" altLang="en-US" sz="2000" i="1">
                          <a:latin typeface="Cambria Math" panose="02040503050406030204" pitchFamily="18" charset="0"/>
                        </a:rPr>
                        <m:t>𝑗</m:t>
                      </m:r>
                      <m:r>
                        <a:rPr lang="zh-CN" altLang="en-US" sz="2000" i="0">
                          <a:latin typeface="Cambria Math" panose="02040503050406030204" pitchFamily="18" charset="0"/>
                        </a:rPr>
                        <m:t>)=</m:t>
                      </m:r>
                      <m:r>
                        <a:rPr lang="zh-CN" altLang="en-US" sz="2000" i="1">
                          <a:latin typeface="Cambria Math" panose="02040503050406030204" pitchFamily="18" charset="0"/>
                        </a:rPr>
                        <m:t>𝛼</m:t>
                      </m:r>
                      <m:nary>
                        <m:naryPr>
                          <m:chr m:val="∑"/>
                          <m:limLoc m:val="undOvr"/>
                          <m:grow m:val="on"/>
                          <m:supHide m:val="on"/>
                          <m:ctrlPr>
                            <a:rPr lang="zh-CN" altLang="en-US" sz="2000" i="1">
                              <a:latin typeface="Cambria Math" panose="02040503050406030204" pitchFamily="18" charset="0"/>
                            </a:rPr>
                          </m:ctrlPr>
                        </m:naryPr>
                        <m:sub>
                          <m:r>
                            <a:rPr lang="zh-CN" altLang="en-US" sz="2000" i="1">
                              <a:latin typeface="Cambria Math" panose="02040503050406030204" pitchFamily="18" charset="0"/>
                            </a:rPr>
                            <m:t>𝑖</m:t>
                          </m:r>
                        </m:sub>
                        <m:sup/>
                        <m:e>
                          <m:d>
                            <m:dPr>
                              <m:begChr m:val=""/>
                              <m:ctrlPr>
                                <a:rPr lang="zh-CN" altLang="en-US" sz="2000" i="1">
                                  <a:latin typeface="Cambria Math" panose="02040503050406030204" pitchFamily="18" charset="0"/>
                                </a:rPr>
                              </m:ctrlPr>
                            </m:dPr>
                            <m:e>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𝑟</m:t>
                                  </m:r>
                                </m:e>
                                <m:sub>
                                  <m:r>
                                    <a:rPr lang="zh-CN" altLang="en-US" sz="2000" i="1">
                                      <a:latin typeface="Cambria Math" panose="02040503050406030204" pitchFamily="18" charset="0"/>
                                    </a:rPr>
                                    <m:t>𝑘</m:t>
                                  </m:r>
                                  <m:r>
                                    <a:rPr lang="zh-CN" altLang="en-US" sz="2000" i="0">
                                      <a:latin typeface="Cambria Math" panose="02040503050406030204" pitchFamily="18" charset="0"/>
                                    </a:rPr>
                                    <m:t>−1</m:t>
                                  </m:r>
                                </m:sub>
                              </m:sSub>
                              <m:r>
                                <a:rPr lang="zh-CN" altLang="en-US" sz="2000" i="0">
                                  <a:latin typeface="Cambria Math" panose="02040503050406030204" pitchFamily="18" charset="0"/>
                                </a:rPr>
                                <m:t>(</m:t>
                              </m:r>
                              <m:r>
                                <a:rPr lang="zh-CN" altLang="en-US" sz="2000" i="1">
                                  <a:latin typeface="Cambria Math" panose="02040503050406030204" pitchFamily="18" charset="0"/>
                                </a:rPr>
                                <m:t>𝑖</m:t>
                              </m:r>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𝑝</m:t>
                                  </m:r>
                                </m:e>
                                <m:sub>
                                  <m:r>
                                    <a:rPr lang="zh-CN" altLang="en-US" sz="2000" i="1">
                                      <a:latin typeface="Cambria Math" panose="02040503050406030204" pitchFamily="18" charset="0"/>
                                    </a:rPr>
                                    <m:t>𝑖𝑗</m:t>
                                  </m:r>
                                </m:sub>
                              </m:sSub>
                              <m:r>
                                <a:rPr lang="zh-CN" altLang="en-US" sz="2000" i="0">
                                  <a:latin typeface="Cambria Math" panose="02040503050406030204" pitchFamily="18" charset="0"/>
                                </a:rPr>
                                <m:t>+(1−</m:t>
                              </m:r>
                              <m:r>
                                <a:rPr lang="zh-CN" altLang="en-US" sz="2000" i="1">
                                  <a:latin typeface="Cambria Math" panose="02040503050406030204" pitchFamily="18" charset="0"/>
                                </a:rPr>
                                <m:t>𝛼</m:t>
                              </m:r>
                            </m:e>
                          </m:d>
                        </m:e>
                      </m:nary>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𝑣</m:t>
                          </m:r>
                        </m:e>
                        <m:sub>
                          <m:r>
                            <a:rPr lang="zh-CN" altLang="en-US" sz="2000" i="1">
                              <a:latin typeface="Cambria Math" panose="02040503050406030204" pitchFamily="18" charset="0"/>
                            </a:rPr>
                            <m:t>𝑗</m:t>
                          </m:r>
                        </m:sub>
                      </m:sSub>
                    </m:oMath>
                  </m:oMathPara>
                </a14:m>
                <a:endParaRPr lang="zh-CN" alt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1678675" y="3046715"/>
                <a:ext cx="5022376" cy="839269"/>
              </a:xfrm>
              <a:prstGeom prst="rect">
                <a:avLst/>
              </a:prstGeom>
              <a:blipFill rotWithShape="0">
                <a:blip r:embed="rId3"/>
                <a:stretch>
                  <a:fillRect/>
                </a:stretch>
              </a:blipFill>
            </p:spPr>
            <p:txBody>
              <a:bodyPr/>
              <a:lstStyle/>
              <a:p>
                <a:r>
                  <a:rPr lang="zh-CN" altLang="en-US">
                    <a:noFill/>
                  </a:rPr>
                  <a:t> </a:t>
                </a:r>
              </a:p>
            </p:txBody>
          </p:sp>
        </mc:Fallback>
      </mc:AlternateContent>
      <p:sp>
        <p:nvSpPr>
          <p:cNvPr id="23" name="Rectangle 22"/>
          <p:cNvSpPr/>
          <p:nvPr/>
        </p:nvSpPr>
        <p:spPr>
          <a:xfrm>
            <a:off x="2129051" y="3254809"/>
            <a:ext cx="709682" cy="4230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Down Arrow 23"/>
          <p:cNvSpPr/>
          <p:nvPr/>
        </p:nvSpPr>
        <p:spPr>
          <a:xfrm rot="2923094">
            <a:off x="2001085" y="3672619"/>
            <a:ext cx="220021" cy="617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825618" y="4152505"/>
            <a:ext cx="1637802" cy="923330"/>
          </a:xfrm>
          <a:prstGeom prst="rect">
            <a:avLst/>
          </a:prstGeom>
          <a:noFill/>
        </p:spPr>
        <p:txBody>
          <a:bodyPr wrap="square" rtlCol="0">
            <a:spAutoFit/>
          </a:bodyPr>
          <a:lstStyle/>
          <a:p>
            <a:r>
              <a:rPr lang="en-US" altLang="zh-CN" dirty="0" smtClean="0">
                <a:solidFill>
                  <a:srgbClr val="FF0000"/>
                </a:solidFill>
              </a:rPr>
              <a:t>Relevance score of node j at iteration k</a:t>
            </a:r>
            <a:endParaRPr lang="zh-CN" altLang="en-US" dirty="0">
              <a:solidFill>
                <a:srgbClr val="FF0000"/>
              </a:solidFill>
            </a:endParaRPr>
          </a:p>
        </p:txBody>
      </p:sp>
      <p:sp>
        <p:nvSpPr>
          <p:cNvPr id="26" name="Rectangle 25"/>
          <p:cNvSpPr/>
          <p:nvPr/>
        </p:nvSpPr>
        <p:spPr>
          <a:xfrm>
            <a:off x="4401403" y="3278706"/>
            <a:ext cx="341194" cy="3209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Down Arrow 26"/>
          <p:cNvSpPr/>
          <p:nvPr/>
        </p:nvSpPr>
        <p:spPr>
          <a:xfrm>
            <a:off x="4462819" y="3677889"/>
            <a:ext cx="204680" cy="5665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3347114" y="4322733"/>
            <a:ext cx="2231409" cy="646331"/>
          </a:xfrm>
          <a:prstGeom prst="rect">
            <a:avLst/>
          </a:prstGeom>
          <a:noFill/>
        </p:spPr>
        <p:txBody>
          <a:bodyPr wrap="square" rtlCol="0">
            <a:spAutoFit/>
          </a:bodyPr>
          <a:lstStyle/>
          <a:p>
            <a:r>
              <a:rPr lang="en-US" altLang="zh-CN" dirty="0" smtClean="0">
                <a:solidFill>
                  <a:srgbClr val="FF0000"/>
                </a:solidFill>
              </a:rPr>
              <a:t>Transition probability from node </a:t>
            </a:r>
            <a:r>
              <a:rPr lang="en-US" altLang="zh-CN" dirty="0" err="1" smtClean="0">
                <a:solidFill>
                  <a:srgbClr val="FF0000"/>
                </a:solidFill>
              </a:rPr>
              <a:t>i</a:t>
            </a:r>
            <a:r>
              <a:rPr lang="en-US" altLang="zh-CN" dirty="0" smtClean="0">
                <a:solidFill>
                  <a:srgbClr val="FF0000"/>
                </a:solidFill>
              </a:rPr>
              <a:t> to node j</a:t>
            </a:r>
            <a:endParaRPr lang="zh-CN" altLang="en-US" dirty="0">
              <a:solidFill>
                <a:srgbClr val="FF0000"/>
              </a:solidFill>
            </a:endParaRPr>
          </a:p>
        </p:txBody>
      </p:sp>
      <p:sp>
        <p:nvSpPr>
          <p:cNvPr id="30" name="Rectangle 29"/>
          <p:cNvSpPr/>
          <p:nvPr/>
        </p:nvSpPr>
        <p:spPr>
          <a:xfrm>
            <a:off x="5895833" y="3282105"/>
            <a:ext cx="232012" cy="3209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Down Arrow 30"/>
          <p:cNvSpPr/>
          <p:nvPr/>
        </p:nvSpPr>
        <p:spPr>
          <a:xfrm rot="18764279">
            <a:off x="6365769" y="3569857"/>
            <a:ext cx="247426" cy="695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6127845" y="4244454"/>
            <a:ext cx="2101755" cy="646331"/>
          </a:xfrm>
          <a:prstGeom prst="rect">
            <a:avLst/>
          </a:prstGeom>
          <a:noFill/>
        </p:spPr>
        <p:txBody>
          <a:bodyPr wrap="square" rtlCol="0">
            <a:spAutoFit/>
          </a:bodyPr>
          <a:lstStyle/>
          <a:p>
            <a:r>
              <a:rPr lang="en-US" altLang="zh-CN" dirty="0" smtClean="0">
                <a:solidFill>
                  <a:srgbClr val="FF0000"/>
                </a:solidFill>
              </a:rPr>
              <a:t>Initial restart score for each node</a:t>
            </a:r>
            <a:endParaRPr lang="zh-CN" altLang="en-US" dirty="0">
              <a:solidFill>
                <a:srgbClr val="FF0000"/>
              </a:solidFill>
            </a:endParaRPr>
          </a:p>
        </p:txBody>
      </p:sp>
      <p:sp>
        <p:nvSpPr>
          <p:cNvPr id="34" name="Content Placeholder 2"/>
          <p:cNvSpPr txBox="1">
            <a:spLocks/>
          </p:cNvSpPr>
          <p:nvPr/>
        </p:nvSpPr>
        <p:spPr>
          <a:xfrm>
            <a:off x="621809" y="5119003"/>
            <a:ext cx="7886700" cy="4254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smtClean="0"/>
              <a:t>Iterate until  a final stable state:</a:t>
            </a:r>
            <a:endParaRPr lang="zh-CN" altLang="en-US" dirty="0"/>
          </a:p>
        </p:txBody>
      </p:sp>
      <mc:AlternateContent xmlns:mc="http://schemas.openxmlformats.org/markup-compatibility/2006" xmlns:a14="http://schemas.microsoft.com/office/drawing/2010/main">
        <mc:Choice Requires="a14">
          <p:sp>
            <p:nvSpPr>
              <p:cNvPr id="35" name="Rectangle 34"/>
              <p:cNvSpPr/>
              <p:nvPr/>
            </p:nvSpPr>
            <p:spPr>
              <a:xfrm>
                <a:off x="2292824" y="5750175"/>
                <a:ext cx="4121624"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𝑟</m:t>
                          </m:r>
                        </m:e>
                        <m:sub>
                          <m:r>
                            <a:rPr lang="zh-CN" altLang="en-US" sz="2000" i="1">
                              <a:latin typeface="Cambria Math" panose="02040503050406030204" pitchFamily="18" charset="0"/>
                            </a:rPr>
                            <m:t>𝜋</m:t>
                          </m:r>
                        </m:sub>
                      </m:sSub>
                      <m:r>
                        <a:rPr lang="zh-CN" altLang="en-US" sz="2000" i="0">
                          <a:latin typeface="Cambria Math" panose="02040503050406030204" pitchFamily="18" charset="0"/>
                        </a:rPr>
                        <m:t>=(1−</m:t>
                      </m:r>
                      <m:r>
                        <a:rPr lang="zh-CN" altLang="en-US" sz="2000" i="1">
                          <a:latin typeface="Cambria Math" panose="02040503050406030204" pitchFamily="18" charset="0"/>
                        </a:rPr>
                        <m:t>𝛼</m:t>
                      </m:r>
                      <m:r>
                        <a:rPr lang="zh-CN" altLang="en-US" sz="2000" i="0">
                          <a:latin typeface="Cambria Math" panose="02040503050406030204" pitchFamily="18" charset="0"/>
                        </a:rPr>
                        <m:t>)</m:t>
                      </m:r>
                      <m:sSup>
                        <m:sSupPr>
                          <m:ctrlPr>
                            <a:rPr lang="zh-CN" altLang="en-US" sz="2000" i="1">
                              <a:latin typeface="Cambria Math" panose="02040503050406030204" pitchFamily="18" charset="0"/>
                            </a:rPr>
                          </m:ctrlPr>
                        </m:sSupPr>
                        <m:e>
                          <m:d>
                            <m:dPr>
                              <m:ctrlPr>
                                <a:rPr lang="zh-CN" altLang="en-US" sz="2000" i="1">
                                  <a:latin typeface="Cambria Math" panose="02040503050406030204" pitchFamily="18" charset="0"/>
                                </a:rPr>
                              </m:ctrlPr>
                            </m:dPr>
                            <m:e>
                              <m:r>
                                <a:rPr lang="zh-CN" altLang="en-US" sz="2000" i="1">
                                  <a:latin typeface="Cambria Math" panose="02040503050406030204" pitchFamily="18" charset="0"/>
                                </a:rPr>
                                <m:t>𝐼</m:t>
                              </m:r>
                              <m:r>
                                <a:rPr lang="zh-CN" altLang="en-US" sz="2000" i="0">
                                  <a:latin typeface="Cambria Math" panose="02040503050406030204" pitchFamily="18" charset="0"/>
                                </a:rPr>
                                <m:t>−</m:t>
                              </m:r>
                              <m:r>
                                <a:rPr lang="zh-CN" altLang="en-US" sz="2000" i="1">
                                  <a:latin typeface="Cambria Math" panose="02040503050406030204" pitchFamily="18" charset="0"/>
                                </a:rPr>
                                <m:t>𝛼</m:t>
                              </m:r>
                              <m:r>
                                <a:rPr lang="zh-CN" altLang="en-US" sz="2000" i="1">
                                  <a:latin typeface="Cambria Math" panose="02040503050406030204" pitchFamily="18" charset="0"/>
                                </a:rPr>
                                <m:t>𝑃</m:t>
                              </m:r>
                            </m:e>
                          </m:d>
                        </m:e>
                        <m:sup>
                          <m:r>
                            <a:rPr lang="zh-CN" altLang="en-US" sz="2000" i="0">
                              <a:latin typeface="Cambria Math" panose="02040503050406030204" pitchFamily="18" charset="0"/>
                            </a:rPr>
                            <m:t>−1</m:t>
                          </m:r>
                        </m:sup>
                      </m:sSup>
                      <m:r>
                        <a:rPr lang="zh-CN" altLang="en-US" sz="2000" i="1">
                          <a:latin typeface="Cambria Math" panose="02040503050406030204" pitchFamily="18" charset="0"/>
                        </a:rPr>
                        <m:t>𝑣</m:t>
                      </m:r>
                    </m:oMath>
                  </m:oMathPara>
                </a14:m>
                <a:endParaRPr lang="zh-CN" altLang="en-US" sz="2000" dirty="0"/>
              </a:p>
            </p:txBody>
          </p:sp>
        </mc:Choice>
        <mc:Fallback xmlns="">
          <p:sp>
            <p:nvSpPr>
              <p:cNvPr id="35" name="Rectangle 34"/>
              <p:cNvSpPr>
                <a:spLocks noRot="1" noChangeAspect="1" noMove="1" noResize="1" noEditPoints="1" noAdjustHandles="1" noChangeArrowheads="1" noChangeShapeType="1" noTextEdit="1"/>
              </p:cNvSpPr>
              <p:nvPr/>
            </p:nvSpPr>
            <p:spPr>
              <a:xfrm>
                <a:off x="2292824" y="5750175"/>
                <a:ext cx="4121624" cy="400110"/>
              </a:xfrm>
              <a:prstGeom prst="rect">
                <a:avLst/>
              </a:prstGeom>
              <a:blipFill rotWithShape="0">
                <a:blip r:embed="rId4"/>
                <a:stretch>
                  <a:fillRect b="-1515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082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22" presetClass="entr" presetSubtype="1"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up)">
                                      <p:cBhvr>
                                        <p:cTn id="17" dur="500"/>
                                        <p:tgtEl>
                                          <p:spTgt spid="24"/>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par>
                                <p:cTn id="22" presetID="22" presetClass="entr" presetSubtype="1"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up)">
                                      <p:cBhvr>
                                        <p:cTn id="24" dur="500"/>
                                        <p:tgtEl>
                                          <p:spTgt spid="27"/>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22" presetClass="entr" presetSubtype="1"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up)">
                                      <p:cBhvr>
                                        <p:cTn id="31" dur="500"/>
                                        <p:tgtEl>
                                          <p:spTgt spid="31"/>
                                        </p:tgtEl>
                                      </p:cBhvr>
                                    </p:animEffect>
                                  </p:childTnLst>
                                </p:cTn>
                              </p:par>
                            </p:childTnLst>
                          </p:cTn>
                        </p:par>
                        <p:par>
                          <p:cTn id="32" fill="hold">
                            <p:stCondLst>
                              <p:cond delay="1500"/>
                            </p:stCondLst>
                            <p:childTnLst>
                              <p:par>
                                <p:cTn id="33" presetID="1"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2" presetClass="entr" presetSubtype="4"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ppt_x"/>
                                          </p:val>
                                        </p:tav>
                                        <p:tav tm="100000">
                                          <p:val>
                                            <p:strVal val="#ppt_x"/>
                                          </p:val>
                                        </p:tav>
                                      </p:tavLst>
                                    </p:anim>
                                    <p:anim calcmode="lin" valueType="num">
                                      <p:cBhvr additive="base">
                                        <p:cTn id="4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23" grpId="0" animBg="1"/>
      <p:bldP spid="24" grpId="0" animBg="1"/>
      <p:bldP spid="25" grpId="0"/>
      <p:bldP spid="26" grpId="0" animBg="1"/>
      <p:bldP spid="27" grpId="0" animBg="1"/>
      <p:bldP spid="28" grpId="0"/>
      <p:bldP spid="30" grpId="0" animBg="1"/>
      <p:bldP spid="31" grpId="0" animBg="1"/>
      <p:bldP spid="32"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Cold-start friend recommendation</a:t>
            </a:r>
            <a:endParaRPr lang="zh-CN" altLang="en-US" dirty="0"/>
          </a:p>
        </p:txBody>
      </p:sp>
      <p:sp>
        <p:nvSpPr>
          <p:cNvPr id="3" name="Content Placeholder 2"/>
          <p:cNvSpPr>
            <a:spLocks noGrp="1"/>
          </p:cNvSpPr>
          <p:nvPr>
            <p:ph idx="1"/>
          </p:nvPr>
        </p:nvSpPr>
        <p:spPr>
          <a:xfrm>
            <a:off x="628650" y="1825626"/>
            <a:ext cx="7886700" cy="513278"/>
          </a:xfrm>
        </p:spPr>
        <p:txBody>
          <a:bodyPr>
            <a:normAutofit/>
          </a:bodyPr>
          <a:lstStyle/>
          <a:p>
            <a:r>
              <a:rPr lang="en-US" altLang="zh-CN" dirty="0" smtClean="0"/>
              <a:t>Formulation</a:t>
            </a:r>
            <a:r>
              <a:rPr lang="en-US" altLang="zh-CN" sz="2400" dirty="0" smtClean="0"/>
              <a:t> </a:t>
            </a:r>
            <a:r>
              <a:rPr lang="en-US" altLang="zh-CN" dirty="0" smtClean="0"/>
              <a:t>details</a:t>
            </a:r>
            <a:endParaRPr lang="en-US" altLang="zh-CN" sz="2400" dirty="0" smtClean="0"/>
          </a:p>
        </p:txBody>
      </p:sp>
      <mc:AlternateContent xmlns:mc="http://schemas.openxmlformats.org/markup-compatibility/2006" xmlns:a14="http://schemas.microsoft.com/office/drawing/2010/main">
        <mc:Choice Requires="a14">
          <p:sp>
            <p:nvSpPr>
              <p:cNvPr id="6" name="Rectangle 5"/>
              <p:cNvSpPr/>
              <p:nvPr/>
            </p:nvSpPr>
            <p:spPr>
              <a:xfrm>
                <a:off x="6023957" y="2398344"/>
                <a:ext cx="433708"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𝑣</m:t>
                          </m:r>
                        </m:e>
                        <m:sub>
                          <m:r>
                            <a:rPr lang="zh-CN" altLang="en-US" i="1">
                              <a:latin typeface="Cambria Math" panose="02040503050406030204" pitchFamily="18" charset="0"/>
                            </a:rPr>
                            <m:t>𝑗</m:t>
                          </m:r>
                        </m:sub>
                      </m:sSub>
                    </m:oMath>
                  </m:oMathPara>
                </a14:m>
                <a:endParaRPr lang="zh-CN" altLang="en-US" dirty="0"/>
              </a:p>
            </p:txBody>
          </p:sp>
        </mc:Choice>
        <mc:Fallback xmlns="">
          <p:sp>
            <p:nvSpPr>
              <p:cNvPr id="6" name="Rectangle 5"/>
              <p:cNvSpPr>
                <a:spLocks noRot="1" noChangeAspect="1" noMove="1" noResize="1" noEditPoints="1" noAdjustHandles="1" noChangeArrowheads="1" noChangeShapeType="1" noTextEdit="1"/>
              </p:cNvSpPr>
              <p:nvPr/>
            </p:nvSpPr>
            <p:spPr>
              <a:xfrm>
                <a:off x="6023957" y="2398344"/>
                <a:ext cx="433708" cy="391646"/>
              </a:xfrm>
              <a:prstGeom prst="rect">
                <a:avLst/>
              </a:prstGeom>
              <a:blipFill rotWithShape="0">
                <a:blip r:embed="rId3"/>
                <a:stretch>
                  <a:fillRect b="-7692"/>
                </a:stretch>
              </a:blipFill>
            </p:spPr>
            <p:txBody>
              <a:bodyPr/>
              <a:lstStyle/>
              <a:p>
                <a:r>
                  <a:rPr lang="zh-CN" altLang="en-US">
                    <a:noFill/>
                  </a:rPr>
                  <a:t> </a:t>
                </a:r>
              </a:p>
            </p:txBody>
          </p:sp>
        </mc:Fallback>
      </mc:AlternateContent>
      <p:sp>
        <p:nvSpPr>
          <p:cNvPr id="8" name="Content Placeholder 2"/>
          <p:cNvSpPr txBox="1">
            <a:spLocks/>
          </p:cNvSpPr>
          <p:nvPr/>
        </p:nvSpPr>
        <p:spPr>
          <a:xfrm>
            <a:off x="628650" y="2420337"/>
            <a:ext cx="7886700" cy="6597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sz="2000" dirty="0" smtClean="0">
                <a:solidFill>
                  <a:srgbClr val="FF0000"/>
                </a:solidFill>
              </a:rPr>
              <a:t>Social relation transfer</a:t>
            </a:r>
            <a:r>
              <a:rPr lang="en-US" altLang="zh-CN" sz="2000" dirty="0" smtClean="0"/>
              <a:t>: initial relevance score      </a:t>
            </a:r>
            <a:endParaRPr lang="zh-CN" altLang="en-US" sz="2000" dirty="0"/>
          </a:p>
        </p:txBody>
      </p:sp>
      <p:sp>
        <p:nvSpPr>
          <p:cNvPr id="9" name="Content Placeholder 2"/>
          <p:cNvSpPr txBox="1">
            <a:spLocks/>
          </p:cNvSpPr>
          <p:nvPr/>
        </p:nvSpPr>
        <p:spPr>
          <a:xfrm>
            <a:off x="628650" y="3992426"/>
            <a:ext cx="7886700" cy="6597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sz="2000" dirty="0" smtClean="0">
                <a:solidFill>
                  <a:srgbClr val="FF0000"/>
                </a:solidFill>
              </a:rPr>
              <a:t>Social behavior transfer</a:t>
            </a:r>
            <a:r>
              <a:rPr lang="en-US" altLang="zh-CN" sz="2000" dirty="0" smtClean="0"/>
              <a:t>: transition probability </a:t>
            </a:r>
            <a:endParaRPr lang="zh-CN" altLang="en-US" sz="2000" dirty="0"/>
          </a:p>
        </p:txBody>
      </p:sp>
      <mc:AlternateContent xmlns:mc="http://schemas.openxmlformats.org/markup-compatibility/2006" xmlns:a14="http://schemas.microsoft.com/office/drawing/2010/main">
        <mc:Choice Requires="a14">
          <p:sp>
            <p:nvSpPr>
              <p:cNvPr id="10" name="Rectangle 9"/>
              <p:cNvSpPr/>
              <p:nvPr/>
            </p:nvSpPr>
            <p:spPr>
              <a:xfrm>
                <a:off x="6078993" y="3947032"/>
                <a:ext cx="511679"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𝑝</m:t>
                          </m:r>
                        </m:e>
                        <m:sub>
                          <m:r>
                            <a:rPr lang="zh-CN" altLang="en-US" i="1">
                              <a:latin typeface="Cambria Math" panose="02040503050406030204" pitchFamily="18" charset="0"/>
                            </a:rPr>
                            <m:t>𝑖𝑗</m:t>
                          </m:r>
                        </m:sub>
                      </m:sSub>
                    </m:oMath>
                  </m:oMathPara>
                </a14:m>
                <a:endParaRPr lang="zh-CN" altLang="en-US" dirty="0"/>
              </a:p>
            </p:txBody>
          </p:sp>
        </mc:Choice>
        <mc:Fallback xmlns="">
          <p:sp>
            <p:nvSpPr>
              <p:cNvPr id="10" name="Rectangle 9"/>
              <p:cNvSpPr>
                <a:spLocks noRot="1" noChangeAspect="1" noMove="1" noResize="1" noEditPoints="1" noAdjustHandles="1" noChangeArrowheads="1" noChangeShapeType="1" noTextEdit="1"/>
              </p:cNvSpPr>
              <p:nvPr/>
            </p:nvSpPr>
            <p:spPr>
              <a:xfrm>
                <a:off x="6078993" y="3947032"/>
                <a:ext cx="511679" cy="391646"/>
              </a:xfrm>
              <a:prstGeom prst="rect">
                <a:avLst/>
              </a:prstGeom>
              <a:blipFill rotWithShape="0">
                <a:blip r:embed="rId4"/>
                <a:stretch>
                  <a:fillRect b="-769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075696" y="4442743"/>
                <a:ext cx="1782906" cy="6967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𝑝</m:t>
                          </m:r>
                        </m:e>
                        <m:sub>
                          <m:r>
                            <a:rPr lang="en-US" altLang="zh-CN" sz="2000" b="0" i="1" smtClean="0">
                              <a:latin typeface="Cambria Math" panose="02040503050406030204" pitchFamily="18" charset="0"/>
                            </a:rPr>
                            <m:t>𝑖𝑗</m:t>
                          </m:r>
                        </m:sub>
                      </m:sSub>
                      <m:r>
                        <a:rPr lang="en-US" altLang="zh-CN" sz="2000" b="0" i="1" smtClean="0">
                          <a:latin typeface="Cambria Math" panose="02040503050406030204" pitchFamily="18" charset="0"/>
                        </a:rPr>
                        <m:t>=</m:t>
                      </m:r>
                      <m:f>
                        <m:fPr>
                          <m:ctrlPr>
                            <a:rPr lang="zh-CN" altLang="en-US" sz="2000" i="1">
                              <a:latin typeface="Cambria Math" panose="02040503050406030204" pitchFamily="18" charset="0"/>
                            </a:rPr>
                          </m:ctrlPr>
                        </m:fPr>
                        <m:num>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𝑠</m:t>
                              </m:r>
                            </m:e>
                            <m:sub>
                              <m:r>
                                <a:rPr lang="zh-CN" altLang="en-US" sz="2000" i="1">
                                  <a:latin typeface="Cambria Math" panose="02040503050406030204" pitchFamily="18" charset="0"/>
                                </a:rPr>
                                <m:t>𝑖𝑗</m:t>
                              </m:r>
                            </m:sub>
                          </m:sSub>
                        </m:num>
                        <m:den>
                          <m:nary>
                            <m:naryPr>
                              <m:chr m:val="∑"/>
                              <m:limLoc m:val="undOvr"/>
                              <m:grow m:val="on"/>
                              <m:supHide m:val="on"/>
                              <m:ctrlPr>
                                <a:rPr lang="zh-CN" altLang="en-US" sz="2000" i="1">
                                  <a:latin typeface="Cambria Math" panose="02040503050406030204" pitchFamily="18" charset="0"/>
                                </a:rPr>
                              </m:ctrlPr>
                            </m:naryPr>
                            <m:sub>
                              <m:r>
                                <a:rPr lang="zh-CN" altLang="en-US" sz="2000" i="1">
                                  <a:latin typeface="Cambria Math" panose="02040503050406030204" pitchFamily="18" charset="0"/>
                                </a:rPr>
                                <m:t>𝑘</m:t>
                              </m:r>
                            </m:sub>
                            <m:sup/>
                            <m:e>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𝑠</m:t>
                                  </m:r>
                                </m:e>
                                <m:sub>
                                  <m:r>
                                    <a:rPr lang="zh-CN" altLang="en-US" sz="2000" i="1">
                                      <a:latin typeface="Cambria Math" panose="02040503050406030204" pitchFamily="18" charset="0"/>
                                    </a:rPr>
                                    <m:t>𝑖𝑘</m:t>
                                  </m:r>
                                </m:sub>
                              </m:sSub>
                            </m:e>
                          </m:nary>
                        </m:den>
                      </m:f>
                    </m:oMath>
                  </m:oMathPara>
                </a14:m>
                <a:endParaRPr lang="zh-CN" altLang="en-US" sz="2000" dirty="0"/>
              </a:p>
            </p:txBody>
          </p:sp>
        </mc:Choice>
        <mc:Fallback xmlns="">
          <p:sp>
            <p:nvSpPr>
              <p:cNvPr id="14" name="Rectangle 13"/>
              <p:cNvSpPr>
                <a:spLocks noRot="1" noChangeAspect="1" noMove="1" noResize="1" noEditPoints="1" noAdjustHandles="1" noChangeArrowheads="1" noChangeShapeType="1" noTextEdit="1"/>
              </p:cNvSpPr>
              <p:nvPr/>
            </p:nvSpPr>
            <p:spPr>
              <a:xfrm>
                <a:off x="3075696" y="4442743"/>
                <a:ext cx="1782906" cy="696729"/>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611437" y="2880714"/>
                <a:ext cx="4586127" cy="1025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i="1" smtClean="0">
                              <a:latin typeface="Cambria Math" panose="02040503050406030204" pitchFamily="18" charset="0"/>
                            </a:rPr>
                          </m:ctrlPr>
                        </m:dPr>
                        <m:e>
                          <m:eqArr>
                            <m:eqArrPr>
                              <m:ctrlPr>
                                <a:rPr lang="en-US" altLang="zh-CN" i="1" smtClean="0">
                                  <a:latin typeface="Cambria Math" panose="02040503050406030204" pitchFamily="18" charset="0"/>
                                </a:rPr>
                              </m:ctrlPr>
                            </m:eqArrPr>
                            <m:e>
                              <m:r>
                                <a:rPr lang="en-US" altLang="zh-CN" b="0" i="1" smtClean="0">
                                  <a:latin typeface="Cambria Math" panose="02040503050406030204" pitchFamily="18" charset="0"/>
                                </a:rPr>
                                <m:t>0, </m:t>
                              </m:r>
                              <m:r>
                                <a:rPr lang="en-US" altLang="zh-CN" b="0" i="1" smtClean="0">
                                  <a:latin typeface="Cambria Math" panose="02040503050406030204" pitchFamily="18" charset="0"/>
                                </a:rPr>
                                <m:t>𝑖𝑓</m:t>
                              </m:r>
                              <m:r>
                                <a:rPr lang="en-US" altLang="zh-CN" b="0" i="1" smtClean="0">
                                  <a:latin typeface="Cambria Math" panose="02040503050406030204" pitchFamily="18" charset="0"/>
                                </a:rPr>
                                <m:t>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𝑢</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 </m:t>
                              </m:r>
                              <m:r>
                                <a:rPr lang="en-US" altLang="zh-CN" b="0" i="1" smtClean="0">
                                  <a:latin typeface="Cambria Math" panose="02040503050406030204" pitchFamily="18" charset="0"/>
                                </a:rPr>
                                <m:t>h𝑎𝑠</m:t>
                              </m:r>
                              <m:r>
                                <a:rPr lang="en-US" altLang="zh-CN" b="0" i="1" smtClean="0">
                                  <a:latin typeface="Cambria Math" panose="02040503050406030204" pitchFamily="18" charset="0"/>
                                </a:rPr>
                                <m:t> </m:t>
                              </m:r>
                              <m:r>
                                <a:rPr lang="en-US" altLang="zh-CN" b="0" i="1" smtClean="0">
                                  <a:latin typeface="Cambria Math" panose="02040503050406030204" pitchFamily="18" charset="0"/>
                                </a:rPr>
                                <m:t>𝑛𝑜</m:t>
                              </m:r>
                              <m:r>
                                <a:rPr lang="en-US" altLang="zh-CN" b="0" i="1" smtClean="0">
                                  <a:latin typeface="Cambria Math" panose="02040503050406030204" pitchFamily="18" charset="0"/>
                                </a:rPr>
                                <m:t> </m:t>
                              </m:r>
                              <m:r>
                                <a:rPr lang="en-US" altLang="zh-CN" b="0" i="1" smtClean="0">
                                  <a:latin typeface="Cambria Math" panose="02040503050406030204" pitchFamily="18" charset="0"/>
                                </a:rPr>
                                <m:t>𝑟𝑒𝑙𝑎𝑡𝑖𝑜𝑛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𝑤𝑖𝑡h</m:t>
                              </m:r>
                              <m:r>
                                <a:rPr lang="en-US" altLang="zh-CN" b="0" i="1" smtClean="0">
                                  <a:latin typeface="Cambria Math" panose="02040503050406030204" pitchFamily="18" charset="0"/>
                                </a:rPr>
                                <m:t> </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𝑢</m:t>
                                  </m:r>
                                </m:e>
                                <m:sub>
                                  <m:r>
                                    <a:rPr lang="en-US" altLang="zh-CN" b="0" i="1" smtClean="0">
                                      <a:latin typeface="Cambria Math" panose="02040503050406030204" pitchFamily="18" charset="0"/>
                                    </a:rPr>
                                    <m:t>𝑗</m:t>
                                  </m:r>
                                </m:sub>
                              </m:sSub>
                              <m:r>
                                <a:rPr lang="en-US" altLang="zh-CN" b="0" i="1" smtClean="0">
                                  <a:latin typeface="Cambria Math" panose="02040503050406030204" pitchFamily="18" charset="0"/>
                                </a:rPr>
                                <m:t>                        </m:t>
                              </m:r>
                            </m:e>
                            <m:e>
                              <m:r>
                                <a:rPr lang="en-US" altLang="zh-CN" b="0" i="1" smtClean="0">
                                  <a:latin typeface="Cambria Math" panose="02040503050406030204" pitchFamily="18" charset="0"/>
                                </a:rPr>
                                <m:t>1</m:t>
                              </m:r>
                              <m:r>
                                <a:rPr lang="en-US" altLang="zh-CN" i="1">
                                  <a:latin typeface="Cambria Math" panose="02040503050406030204" pitchFamily="18" charset="0"/>
                                </a:rPr>
                                <m:t>, </m:t>
                              </m:r>
                              <m:r>
                                <a:rPr lang="en-US" altLang="zh-CN" i="1">
                                  <a:latin typeface="Cambria Math" panose="02040503050406030204" pitchFamily="18" charset="0"/>
                                </a:rPr>
                                <m:t>𝑖𝑓</m:t>
                              </m:r>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𝑢</m:t>
                                  </m:r>
                                </m:e>
                                <m:sub>
                                  <m:r>
                                    <a:rPr lang="en-US" altLang="zh-CN" i="1">
                                      <a:latin typeface="Cambria Math" panose="02040503050406030204" pitchFamily="18" charset="0"/>
                                    </a:rPr>
                                    <m:t>𝑖</m:t>
                                  </m:r>
                                </m:sub>
                              </m:sSub>
                              <m:r>
                                <a:rPr lang="en-US" altLang="zh-CN" i="1">
                                  <a:latin typeface="Cambria Math" panose="02040503050406030204" pitchFamily="18" charset="0"/>
                                </a:rPr>
                                <m:t> </m:t>
                              </m:r>
                              <m:r>
                                <a:rPr lang="en-US" altLang="zh-CN" i="1">
                                  <a:latin typeface="Cambria Math" panose="02040503050406030204" pitchFamily="18" charset="0"/>
                                </a:rPr>
                                <m:t>h𝑎𝑠</m:t>
                              </m:r>
                              <m:r>
                                <a:rPr lang="en-US" altLang="zh-CN" i="1">
                                  <a:latin typeface="Cambria Math" panose="02040503050406030204" pitchFamily="18" charset="0"/>
                                </a:rPr>
                                <m:t> </m:t>
                              </m:r>
                              <m:r>
                                <a:rPr lang="en-US" altLang="zh-CN" b="0" i="1" smtClean="0">
                                  <a:latin typeface="Cambria Math" panose="02040503050406030204" pitchFamily="18" charset="0"/>
                                </a:rPr>
                                <m:t>𝑢𝑛𝑖𝑑𝑖𝑟𝑒𝑐𝑡𝑖𝑜𝑛𝑎𝑙</m:t>
                              </m:r>
                              <m:r>
                                <a:rPr lang="en-US" altLang="zh-CN" i="1">
                                  <a:latin typeface="Cambria Math" panose="02040503050406030204" pitchFamily="18" charset="0"/>
                                </a:rPr>
                                <m:t> </m:t>
                              </m:r>
                              <m:r>
                                <a:rPr lang="en-US" altLang="zh-CN" i="1">
                                  <a:latin typeface="Cambria Math" panose="02040503050406030204" pitchFamily="18" charset="0"/>
                                </a:rPr>
                                <m:t>𝑟𝑒𝑙𝑎𝑡𝑖𝑜𝑛</m:t>
                              </m:r>
                              <m:r>
                                <a:rPr lang="en-US" altLang="zh-CN" i="1">
                                  <a:latin typeface="Cambria Math" panose="02040503050406030204" pitchFamily="18" charset="0"/>
                                </a:rPr>
                                <m:t> </m:t>
                              </m:r>
                              <m:r>
                                <a:rPr lang="en-US" altLang="zh-CN" i="1">
                                  <a:latin typeface="Cambria Math" panose="02040503050406030204" pitchFamily="18" charset="0"/>
                                </a:rPr>
                                <m:t>𝑤𝑖𝑡h</m:t>
                              </m:r>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𝑢</m:t>
                                  </m:r>
                                </m:e>
                                <m:sub>
                                  <m:r>
                                    <a:rPr lang="en-US" altLang="zh-CN" i="1">
                                      <a:latin typeface="Cambria Math" panose="02040503050406030204" pitchFamily="18" charset="0"/>
                                    </a:rPr>
                                    <m:t>𝑗</m:t>
                                  </m:r>
                                </m:sub>
                              </m:sSub>
                            </m:e>
                            <m:e>
                              <m:r>
                                <a:rPr lang="en-US" altLang="zh-CN" b="0" i="1" smtClean="0">
                                  <a:latin typeface="Cambria Math" panose="02040503050406030204" pitchFamily="18" charset="0"/>
                                </a:rPr>
                                <m:t>2,</m:t>
                              </m:r>
                              <m:r>
                                <a:rPr lang="en-US" altLang="zh-CN" i="1">
                                  <a:latin typeface="Cambria Math" panose="02040503050406030204" pitchFamily="18" charset="0"/>
                                </a:rPr>
                                <m:t>𝑖𝑓</m:t>
                              </m:r>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𝑢</m:t>
                                  </m:r>
                                </m:e>
                                <m:sub>
                                  <m:r>
                                    <a:rPr lang="en-US" altLang="zh-CN" i="1">
                                      <a:latin typeface="Cambria Math" panose="02040503050406030204" pitchFamily="18" charset="0"/>
                                    </a:rPr>
                                    <m:t>𝑖</m:t>
                                  </m:r>
                                </m:sub>
                              </m:sSub>
                              <m:r>
                                <a:rPr lang="en-US" altLang="zh-CN" i="1">
                                  <a:latin typeface="Cambria Math" panose="02040503050406030204" pitchFamily="18" charset="0"/>
                                </a:rPr>
                                <m:t> </m:t>
                              </m:r>
                              <m:r>
                                <a:rPr lang="en-US" altLang="zh-CN" i="1">
                                  <a:latin typeface="Cambria Math" panose="02040503050406030204" pitchFamily="18" charset="0"/>
                                </a:rPr>
                                <m:t>h𝑎𝑠</m:t>
                              </m:r>
                              <m:r>
                                <a:rPr lang="en-US" altLang="zh-CN" i="1">
                                  <a:latin typeface="Cambria Math" panose="02040503050406030204" pitchFamily="18" charset="0"/>
                                </a:rPr>
                                <m:t> </m:t>
                              </m:r>
                              <m:r>
                                <a:rPr lang="en-US" altLang="zh-CN" b="0" i="1" smtClean="0">
                                  <a:latin typeface="Cambria Math" panose="02040503050406030204" pitchFamily="18" charset="0"/>
                                </a:rPr>
                                <m:t>𝑏</m:t>
                              </m:r>
                              <m:r>
                                <a:rPr lang="en-US" altLang="zh-CN" i="1">
                                  <a:latin typeface="Cambria Math" panose="02040503050406030204" pitchFamily="18" charset="0"/>
                                </a:rPr>
                                <m:t>𝑖𝑑𝑖𝑟𝑒𝑐𝑡𝑖𝑜𝑛𝑎𝑙</m:t>
                              </m:r>
                              <m:r>
                                <a:rPr lang="en-US" altLang="zh-CN" i="1">
                                  <a:latin typeface="Cambria Math" panose="02040503050406030204" pitchFamily="18" charset="0"/>
                                </a:rPr>
                                <m:t> </m:t>
                              </m:r>
                              <m:r>
                                <a:rPr lang="en-US" altLang="zh-CN" i="1">
                                  <a:latin typeface="Cambria Math" panose="02040503050406030204" pitchFamily="18" charset="0"/>
                                </a:rPr>
                                <m:t>𝑟𝑒𝑙𝑎𝑡𝑖𝑜𝑛</m:t>
                              </m:r>
                              <m:r>
                                <a:rPr lang="en-US" altLang="zh-CN" i="1">
                                  <a:latin typeface="Cambria Math" panose="02040503050406030204" pitchFamily="18" charset="0"/>
                                </a:rPr>
                                <m:t> </m:t>
                              </m:r>
                              <m:r>
                                <a:rPr lang="en-US" altLang="zh-CN" i="1">
                                  <a:latin typeface="Cambria Math" panose="02040503050406030204" pitchFamily="18" charset="0"/>
                                </a:rPr>
                                <m:t>𝑤𝑖𝑡h</m:t>
                              </m:r>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𝑢</m:t>
                                  </m:r>
                                </m:e>
                                <m:sub>
                                  <m:r>
                                    <a:rPr lang="en-US" altLang="zh-CN" i="1">
                                      <a:latin typeface="Cambria Math" panose="02040503050406030204" pitchFamily="18" charset="0"/>
                                    </a:rPr>
                                    <m:t>𝑗</m:t>
                                  </m:r>
                                  <m:r>
                                    <a:rPr lang="en-US" altLang="zh-CN" b="0" i="1" smtClean="0">
                                      <a:latin typeface="Cambria Math" panose="02040503050406030204" pitchFamily="18" charset="0"/>
                                    </a:rPr>
                                    <m:t>   </m:t>
                                  </m:r>
                                </m:sub>
                              </m:sSub>
                            </m:e>
                          </m:eqArr>
                        </m:e>
                      </m:d>
                    </m:oMath>
                  </m:oMathPara>
                </a14:m>
                <a:endParaRPr lang="zh-CN" alt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2611437" y="2880714"/>
                <a:ext cx="4586127" cy="1025665"/>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2072226" y="3197723"/>
                <a:ext cx="670953"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smtClean="0">
                              <a:latin typeface="Cambria Math" panose="02040503050406030204" pitchFamily="18" charset="0"/>
                            </a:rPr>
                          </m:ctrlPr>
                        </m:sSubPr>
                        <m:e>
                          <m:r>
                            <a:rPr lang="zh-CN" altLang="en-US" i="1">
                              <a:latin typeface="Cambria Math" panose="02040503050406030204" pitchFamily="18" charset="0"/>
                            </a:rPr>
                            <m:t>𝑣</m:t>
                          </m:r>
                        </m:e>
                        <m:sub>
                          <m:r>
                            <a:rPr lang="zh-CN" altLang="en-US" i="1">
                              <a:latin typeface="Cambria Math" panose="02040503050406030204" pitchFamily="18" charset="0"/>
                            </a:rPr>
                            <m:t>𝑗</m:t>
                          </m:r>
                        </m:sub>
                      </m:sSub>
                      <m:r>
                        <a:rPr lang="en-US" altLang="zh-CN" b="0" i="1" smtClean="0">
                          <a:latin typeface="Cambria Math" panose="02040503050406030204" pitchFamily="18" charset="0"/>
                        </a:rPr>
                        <m:t>=</m:t>
                      </m:r>
                    </m:oMath>
                  </m:oMathPara>
                </a14:m>
                <a:endParaRPr lang="zh-CN" alt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2072226" y="3197723"/>
                <a:ext cx="670953" cy="391646"/>
              </a:xfrm>
              <a:prstGeom prst="rect">
                <a:avLst/>
              </a:prstGeom>
              <a:blipFill rotWithShape="0">
                <a:blip r:embed="rId7"/>
                <a:stretch>
                  <a:fillRect b="-7813"/>
                </a:stretch>
              </a:blipFill>
            </p:spPr>
            <p:txBody>
              <a:bodyPr/>
              <a:lstStyle/>
              <a:p>
                <a:r>
                  <a:rPr lang="zh-CN" altLang="en-US">
                    <a:noFill/>
                  </a:rPr>
                  <a:t> </a:t>
                </a:r>
              </a:p>
            </p:txBody>
          </p:sp>
        </mc:Fallback>
      </mc:AlternateContent>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00904" y="5168433"/>
            <a:ext cx="1431924" cy="699592"/>
          </a:xfrm>
          <a:prstGeom prst="rect">
            <a:avLst/>
          </a:prstGeom>
        </p:spPr>
      </p:pic>
      <p:pic>
        <p:nvPicPr>
          <p:cNvPr id="21" name="图片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03241" y="5815671"/>
            <a:ext cx="383043" cy="383043"/>
          </a:xfrm>
          <a:prstGeom prst="rect">
            <a:avLst/>
          </a:prstGeom>
        </p:spPr>
      </p:pic>
      <p:pic>
        <p:nvPicPr>
          <p:cNvPr id="22" name="图片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77737" y="5573938"/>
            <a:ext cx="416972" cy="416972"/>
          </a:xfrm>
          <a:prstGeom prst="rect">
            <a:avLst/>
          </a:prstGeom>
        </p:spPr>
      </p:pic>
      <p:sp>
        <p:nvSpPr>
          <p:cNvPr id="27" name="任意多边形 10"/>
          <p:cNvSpPr/>
          <p:nvPr/>
        </p:nvSpPr>
        <p:spPr>
          <a:xfrm rot="19576421">
            <a:off x="2258699" y="5706963"/>
            <a:ext cx="746624" cy="331187"/>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10"/>
          <p:cNvSpPr/>
          <p:nvPr/>
        </p:nvSpPr>
        <p:spPr>
          <a:xfrm rot="8548770">
            <a:off x="2284117" y="5841449"/>
            <a:ext cx="690220" cy="380099"/>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w="254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29" name="Picture 2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47570" y="5241629"/>
            <a:ext cx="1093426" cy="1226659"/>
          </a:xfrm>
          <a:prstGeom prst="rect">
            <a:avLst/>
          </a:prstGeom>
        </p:spPr>
      </p:pic>
      <p:pic>
        <p:nvPicPr>
          <p:cNvPr id="30" name="Picture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770079" y="5564515"/>
            <a:ext cx="616082" cy="616082"/>
          </a:xfrm>
          <a:prstGeom prst="rect">
            <a:avLst/>
          </a:prstGeom>
        </p:spPr>
      </p:pic>
    </p:spTree>
    <p:extLst>
      <p:ext uri="{BB962C8B-B14F-4D97-AF65-F5344CB8AC3E}">
        <p14:creationId xmlns:p14="http://schemas.microsoft.com/office/powerpoint/2010/main" val="136581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par>
                                <p:cTn id="15" presetID="42"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par>
                          <p:cTn id="50" fill="hold">
                            <p:stCondLst>
                              <p:cond delay="500"/>
                            </p:stCondLst>
                            <p:childTnLst>
                              <p:par>
                                <p:cTn id="51" presetID="42" presetClass="entr" presetSubtype="0" fill="hold" nodeType="afterEffect">
                                  <p:stCondLst>
                                    <p:cond delay="25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4" grpId="0"/>
      <p:bldP spid="18" grpId="0"/>
      <p:bldP spid="19" grpId="0"/>
      <p:bldP spid="27" grpId="0" animBg="1"/>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Experiment</a:t>
            </a:r>
            <a:endParaRPr lang="zh-CN" altLang="en-US" dirty="0"/>
          </a:p>
        </p:txBody>
      </p:sp>
      <p:sp>
        <p:nvSpPr>
          <p:cNvPr id="3" name="Content Placeholder 2"/>
          <p:cNvSpPr>
            <a:spLocks noGrp="1"/>
          </p:cNvSpPr>
          <p:nvPr>
            <p:ph idx="1"/>
          </p:nvPr>
        </p:nvSpPr>
        <p:spPr/>
        <p:txBody>
          <a:bodyPr>
            <a:normAutofit fontScale="92500" lnSpcReduction="10000"/>
          </a:bodyPr>
          <a:lstStyle/>
          <a:p>
            <a:r>
              <a:rPr lang="en-US" altLang="zh-CN" dirty="0" smtClean="0"/>
              <a:t>Experimental Settings</a:t>
            </a:r>
          </a:p>
          <a:p>
            <a:pPr lvl="1">
              <a:buFont typeface="Wingdings" panose="05000000000000000000" pitchFamily="2" charset="2"/>
              <a:buChar char="ü"/>
            </a:pPr>
            <a:r>
              <a:rPr lang="en-US" altLang="zh-CN" dirty="0" smtClean="0"/>
              <a:t>328 users with accounts both in Flickr and Twitter</a:t>
            </a:r>
          </a:p>
          <a:p>
            <a:pPr lvl="1">
              <a:buFont typeface="Wingdings" panose="05000000000000000000" pitchFamily="2" charset="2"/>
              <a:buChar char="ü"/>
            </a:pPr>
            <a:r>
              <a:rPr lang="en-US" altLang="zh-CN" dirty="0" smtClean="0"/>
              <a:t>315k images with tags in Flickr</a:t>
            </a:r>
          </a:p>
          <a:p>
            <a:pPr lvl="1">
              <a:buFont typeface="Wingdings" panose="05000000000000000000" pitchFamily="2" charset="2"/>
              <a:buChar char="ü"/>
            </a:pPr>
            <a:r>
              <a:rPr lang="en-US" altLang="zh-CN" dirty="0" smtClean="0"/>
              <a:t>8.01 friends in Flickr and 13.34 friends in Twitter</a:t>
            </a:r>
          </a:p>
          <a:p>
            <a:endParaRPr lang="en-US" altLang="zh-CN" dirty="0" smtClean="0"/>
          </a:p>
          <a:p>
            <a:r>
              <a:rPr lang="en-US" altLang="zh-CN" dirty="0" smtClean="0"/>
              <a:t>Evaluation Metrics</a:t>
            </a:r>
          </a:p>
          <a:p>
            <a:pPr lvl="1">
              <a:buFont typeface="Wingdings" panose="05000000000000000000" pitchFamily="2" charset="2"/>
              <a:buChar char="ü"/>
            </a:pPr>
            <a:r>
              <a:rPr lang="en-US" altLang="zh-CN" dirty="0" smtClean="0"/>
              <a:t>Top-k average precision, recall and F-score</a:t>
            </a:r>
          </a:p>
          <a:p>
            <a:endParaRPr lang="en-US" altLang="zh-CN" dirty="0" smtClean="0"/>
          </a:p>
          <a:p>
            <a:r>
              <a:rPr lang="en-US" altLang="zh-CN" dirty="0" smtClean="0"/>
              <a:t>Baseline methods</a:t>
            </a:r>
          </a:p>
          <a:p>
            <a:pPr lvl="1">
              <a:buFont typeface="Wingdings" panose="05000000000000000000" pitchFamily="2" charset="2"/>
              <a:buChar char="ü"/>
            </a:pPr>
            <a:r>
              <a:rPr lang="en-US" altLang="zh-CN" dirty="0" smtClean="0"/>
              <a:t>Friend(</a:t>
            </a:r>
            <a:r>
              <a:rPr lang="en-US" altLang="zh-CN" dirty="0" err="1" smtClean="0"/>
              <a:t>Frd</a:t>
            </a:r>
            <a:r>
              <a:rPr lang="en-US" altLang="zh-CN" dirty="0" smtClean="0"/>
              <a:t>), Common Contact(CC), Tag, Group(</a:t>
            </a:r>
            <a:r>
              <a:rPr lang="en-US" altLang="zh-CN" dirty="0" err="1" smtClean="0"/>
              <a:t>Grp</a:t>
            </a:r>
            <a:r>
              <a:rPr lang="en-US" altLang="zh-CN" dirty="0" smtClean="0"/>
              <a:t>)</a:t>
            </a:r>
          </a:p>
          <a:p>
            <a:pPr lvl="1">
              <a:buFont typeface="Wingdings" panose="05000000000000000000" pitchFamily="2" charset="2"/>
              <a:buChar char="ü"/>
            </a:pPr>
            <a:r>
              <a:rPr lang="en-US" altLang="zh-CN" dirty="0" err="1" smtClean="0"/>
              <a:t>Frd</a:t>
            </a:r>
            <a:r>
              <a:rPr lang="en-US" altLang="zh-CN" dirty="0" smtClean="0"/>
              <a:t> + CC, </a:t>
            </a:r>
            <a:r>
              <a:rPr lang="en-US" altLang="zh-CN" dirty="0" err="1" smtClean="0"/>
              <a:t>Frd</a:t>
            </a:r>
            <a:r>
              <a:rPr lang="en-US" altLang="zh-CN" dirty="0" smtClean="0"/>
              <a:t> + Tag, </a:t>
            </a:r>
            <a:r>
              <a:rPr lang="en-US" altLang="zh-CN" dirty="0" err="1" smtClean="0"/>
              <a:t>Frd</a:t>
            </a:r>
            <a:r>
              <a:rPr lang="en-US" altLang="zh-CN" dirty="0" smtClean="0"/>
              <a:t> + </a:t>
            </a:r>
            <a:r>
              <a:rPr lang="en-US" altLang="zh-CN" dirty="0" err="1" smtClean="0"/>
              <a:t>Grp</a:t>
            </a:r>
            <a:endParaRPr lang="zh-CN" altLang="en-US" dirty="0"/>
          </a:p>
        </p:txBody>
      </p:sp>
    </p:spTree>
    <p:extLst>
      <p:ext uri="{BB962C8B-B14F-4D97-AF65-F5344CB8AC3E}">
        <p14:creationId xmlns:p14="http://schemas.microsoft.com/office/powerpoint/2010/main" val="337218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Experiment Results</a:t>
            </a:r>
            <a:endParaRPr lang="zh-CN" altLang="en-US" dirty="0"/>
          </a:p>
        </p:txBody>
      </p:sp>
      <p:pic>
        <p:nvPicPr>
          <p:cNvPr id="5" name="Picture 4"/>
          <p:cNvPicPr>
            <a:picLocks noChangeAspect="1"/>
          </p:cNvPicPr>
          <p:nvPr/>
        </p:nvPicPr>
        <p:blipFill>
          <a:blip r:embed="rId3"/>
          <a:stretch>
            <a:fillRect/>
          </a:stretch>
        </p:blipFill>
        <p:spPr>
          <a:xfrm>
            <a:off x="120418" y="1690689"/>
            <a:ext cx="8903164" cy="4156905"/>
          </a:xfrm>
          <a:prstGeom prst="rect">
            <a:avLst/>
          </a:prstGeom>
          <a:ln>
            <a:noFill/>
          </a:ln>
          <a:effectLst>
            <a:softEdge rad="112500"/>
          </a:effectLst>
        </p:spPr>
      </p:pic>
    </p:spTree>
    <p:extLst>
      <p:ext uri="{BB962C8B-B14F-4D97-AF65-F5344CB8AC3E}">
        <p14:creationId xmlns:p14="http://schemas.microsoft.com/office/powerpoint/2010/main" val="2398668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Outline</a:t>
            </a:r>
            <a:endParaRPr lang="zh-CN" altLang="en-US" dirty="0"/>
          </a:p>
        </p:txBody>
      </p:sp>
      <p:sp>
        <p:nvSpPr>
          <p:cNvPr id="3" name="Content Placeholder 2"/>
          <p:cNvSpPr>
            <a:spLocks noGrp="1"/>
          </p:cNvSpPr>
          <p:nvPr>
            <p:ph idx="1"/>
          </p:nvPr>
        </p:nvSpPr>
        <p:spPr/>
        <p:txBody>
          <a:bodyPr>
            <a:normAutofit/>
          </a:bodyPr>
          <a:lstStyle/>
          <a:p>
            <a:r>
              <a:rPr lang="en-US" altLang="zh-CN" sz="3200" dirty="0" smtClean="0">
                <a:solidFill>
                  <a:schemeClr val="bg2"/>
                </a:solidFill>
              </a:rPr>
              <a:t>   Motivation</a:t>
            </a:r>
          </a:p>
          <a:p>
            <a:endParaRPr lang="en-US" altLang="zh-CN" sz="3200" dirty="0" smtClean="0"/>
          </a:p>
          <a:p>
            <a:r>
              <a:rPr lang="en-US" altLang="zh-CN" sz="3200" dirty="0" smtClean="0">
                <a:solidFill>
                  <a:schemeClr val="bg2"/>
                </a:solidFill>
              </a:rPr>
              <a:t>   Data Analysis</a:t>
            </a:r>
          </a:p>
          <a:p>
            <a:endParaRPr lang="en-US" altLang="zh-CN" sz="3200" dirty="0" smtClean="0"/>
          </a:p>
          <a:p>
            <a:r>
              <a:rPr lang="en-US" altLang="zh-CN" sz="3200" dirty="0" smtClean="0">
                <a:solidFill>
                  <a:schemeClr val="bg2"/>
                </a:solidFill>
              </a:rPr>
              <a:t>   Application</a:t>
            </a:r>
          </a:p>
          <a:p>
            <a:endParaRPr lang="en-US" altLang="zh-CN" sz="3200" dirty="0" smtClean="0"/>
          </a:p>
          <a:p>
            <a:r>
              <a:rPr lang="en-US" altLang="zh-CN" sz="3200" dirty="0" smtClean="0"/>
              <a:t>   Conclusion</a:t>
            </a:r>
          </a:p>
        </p:txBody>
      </p:sp>
    </p:spTree>
    <p:extLst>
      <p:ext uri="{BB962C8B-B14F-4D97-AF65-F5344CB8AC3E}">
        <p14:creationId xmlns:p14="http://schemas.microsoft.com/office/powerpoint/2010/main" val="7052741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Conclusion</a:t>
            </a:r>
            <a:endParaRPr lang="zh-CN" altLang="en-US" dirty="0"/>
          </a:p>
        </p:txBody>
      </p:sp>
      <p:sp>
        <p:nvSpPr>
          <p:cNvPr id="3" name="Content Placeholder 2"/>
          <p:cNvSpPr>
            <a:spLocks noGrp="1"/>
          </p:cNvSpPr>
          <p:nvPr>
            <p:ph idx="1"/>
          </p:nvPr>
        </p:nvSpPr>
        <p:spPr/>
        <p:txBody>
          <a:bodyPr/>
          <a:lstStyle/>
          <a:p>
            <a:r>
              <a:rPr lang="en-US" altLang="zh-CN" dirty="0" smtClean="0"/>
              <a:t>Contributions</a:t>
            </a:r>
          </a:p>
          <a:p>
            <a:pPr lvl="1">
              <a:buFont typeface="Wingdings" panose="05000000000000000000" pitchFamily="2" charset="2"/>
              <a:buChar char="ü"/>
            </a:pPr>
            <a:r>
              <a:rPr lang="en-US" altLang="zh-CN" dirty="0" smtClean="0"/>
              <a:t>An in-depth </a:t>
            </a:r>
            <a:r>
              <a:rPr lang="en-US" altLang="zh-CN" dirty="0" smtClean="0">
                <a:solidFill>
                  <a:srgbClr val="FF0000"/>
                </a:solidFill>
              </a:rPr>
              <a:t>data analysis</a:t>
            </a:r>
            <a:r>
              <a:rPr lang="en-US" altLang="zh-CN" dirty="0" smtClean="0"/>
              <a:t> on </a:t>
            </a:r>
            <a:r>
              <a:rPr lang="en-US" altLang="zh-CN" dirty="0" smtClean="0">
                <a:solidFill>
                  <a:srgbClr val="FF0000"/>
                </a:solidFill>
              </a:rPr>
              <a:t>cross-platform</a:t>
            </a:r>
            <a:r>
              <a:rPr lang="en-US" altLang="zh-CN" dirty="0" smtClean="0"/>
              <a:t> user relation and behavior information</a:t>
            </a:r>
          </a:p>
          <a:p>
            <a:pPr lvl="1">
              <a:buFont typeface="Wingdings" panose="05000000000000000000" pitchFamily="2" charset="2"/>
              <a:buChar char="ü"/>
            </a:pPr>
            <a:r>
              <a:rPr lang="en-US" altLang="zh-CN" dirty="0" smtClean="0">
                <a:solidFill>
                  <a:srgbClr val="FF0000"/>
                </a:solidFill>
              </a:rPr>
              <a:t>Cold-start</a:t>
            </a:r>
            <a:r>
              <a:rPr lang="en-US" altLang="zh-CN" dirty="0" smtClean="0"/>
              <a:t> friend recommendation by leveraging rich information in another social platform</a:t>
            </a:r>
          </a:p>
          <a:p>
            <a:pPr lvl="1">
              <a:buFont typeface="Wingdings" panose="05000000000000000000" pitchFamily="2" charset="2"/>
              <a:buChar char="ü"/>
            </a:pPr>
            <a:r>
              <a:rPr lang="en-US" altLang="zh-CN" dirty="0" smtClean="0"/>
              <a:t>A simple but robust </a:t>
            </a:r>
            <a:r>
              <a:rPr lang="en-US" altLang="zh-CN" dirty="0" smtClean="0">
                <a:solidFill>
                  <a:srgbClr val="FF0000"/>
                </a:solidFill>
              </a:rPr>
              <a:t>random walk</a:t>
            </a:r>
            <a:r>
              <a:rPr lang="en-US" altLang="zh-CN" dirty="0" smtClean="0"/>
              <a:t> based </a:t>
            </a:r>
            <a:r>
              <a:rPr lang="en-US" altLang="zh-CN" dirty="0" smtClean="0">
                <a:solidFill>
                  <a:srgbClr val="FF0000"/>
                </a:solidFill>
              </a:rPr>
              <a:t>fusion</a:t>
            </a:r>
            <a:r>
              <a:rPr lang="en-US" altLang="zh-CN" dirty="0" smtClean="0"/>
              <a:t> method for heterogeneous social information</a:t>
            </a:r>
          </a:p>
          <a:p>
            <a:r>
              <a:rPr lang="en-US" altLang="zh-CN" dirty="0" smtClean="0"/>
              <a:t>Future work</a:t>
            </a:r>
          </a:p>
          <a:p>
            <a:pPr lvl="1">
              <a:buFont typeface="Wingdings" panose="05000000000000000000" pitchFamily="2" charset="2"/>
              <a:buChar char="ü"/>
            </a:pPr>
            <a:r>
              <a:rPr lang="en-US" altLang="zh-CN" dirty="0" smtClean="0">
                <a:solidFill>
                  <a:srgbClr val="FF0000"/>
                </a:solidFill>
              </a:rPr>
              <a:t>Fusion</a:t>
            </a:r>
            <a:r>
              <a:rPr lang="en-US" altLang="zh-CN" dirty="0" smtClean="0"/>
              <a:t> of social information in </a:t>
            </a:r>
            <a:r>
              <a:rPr lang="en-US" altLang="zh-CN" dirty="0" smtClean="0">
                <a:solidFill>
                  <a:srgbClr val="FF0000"/>
                </a:solidFill>
              </a:rPr>
              <a:t>different modalities</a:t>
            </a:r>
          </a:p>
          <a:p>
            <a:pPr lvl="1">
              <a:buFont typeface="Wingdings" panose="05000000000000000000" pitchFamily="2" charset="2"/>
              <a:buChar char="ü"/>
            </a:pPr>
            <a:r>
              <a:rPr lang="en-US" altLang="zh-CN" dirty="0" smtClean="0"/>
              <a:t>Cross-platform </a:t>
            </a:r>
            <a:r>
              <a:rPr lang="en-US" altLang="zh-CN" dirty="0" smtClean="0">
                <a:solidFill>
                  <a:srgbClr val="FF0000"/>
                </a:solidFill>
              </a:rPr>
              <a:t>social pattern</a:t>
            </a:r>
            <a:r>
              <a:rPr lang="en-US" altLang="zh-CN" dirty="0" smtClean="0"/>
              <a:t> mining</a:t>
            </a:r>
            <a:endParaRPr lang="zh-CN" altLang="en-US" dirty="0"/>
          </a:p>
        </p:txBody>
      </p:sp>
    </p:spTree>
    <p:extLst>
      <p:ext uri="{BB962C8B-B14F-4D97-AF65-F5344CB8AC3E}">
        <p14:creationId xmlns:p14="http://schemas.microsoft.com/office/powerpoint/2010/main" val="3489735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152400" y="1905000"/>
            <a:ext cx="89154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pPr>
            <a:r>
              <a:rPr lang="en-US" altLang="zh-CN" sz="5400" dirty="0" smtClean="0">
                <a:solidFill>
                  <a:srgbClr val="0066CC"/>
                </a:solidFill>
              </a:rPr>
              <a:t>Thanks!</a:t>
            </a:r>
          </a:p>
          <a:p>
            <a:pPr algn="ctr">
              <a:spcBef>
                <a:spcPct val="0"/>
              </a:spcBef>
            </a:pPr>
            <a:r>
              <a:rPr lang="en-US" altLang="zh-CN" sz="2000" dirty="0" smtClean="0">
                <a:solidFill>
                  <a:srgbClr val="0066CC"/>
                </a:solidFill>
              </a:rPr>
              <a:t> </a:t>
            </a:r>
          </a:p>
          <a:p>
            <a:pPr algn="ctr">
              <a:spcBef>
                <a:spcPct val="0"/>
              </a:spcBef>
            </a:pPr>
            <a:r>
              <a:rPr lang="en-US" altLang="zh-CN" sz="4400" dirty="0" smtClean="0">
                <a:solidFill>
                  <a:srgbClr val="0066CC"/>
                </a:solidFill>
              </a:rPr>
              <a:t>Q&amp;A</a:t>
            </a:r>
            <a:endParaRPr lang="en-US" altLang="zh-CN" sz="4400" dirty="0">
              <a:solidFill>
                <a:srgbClr val="0066CC"/>
              </a:solidFill>
            </a:endParaRPr>
          </a:p>
        </p:txBody>
      </p:sp>
      <p:sp>
        <p:nvSpPr>
          <p:cNvPr id="24582" name="灯片编号占位符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50000"/>
              </a:spcBef>
              <a:spcAft>
                <a:spcPct val="0"/>
              </a:spcAft>
              <a:defRPr>
                <a:solidFill>
                  <a:schemeClr val="tx1"/>
                </a:solidFill>
                <a:latin typeface="Arial" charset="0"/>
                <a:ea typeface="宋体" pitchFamily="2" charset="-122"/>
              </a:defRPr>
            </a:lvl6pPr>
            <a:lvl7pPr marL="2971800" indent="-228600" eaLnBrk="0" fontAlgn="base" hangingPunct="0">
              <a:spcBef>
                <a:spcPct val="50000"/>
              </a:spcBef>
              <a:spcAft>
                <a:spcPct val="0"/>
              </a:spcAft>
              <a:defRPr>
                <a:solidFill>
                  <a:schemeClr val="tx1"/>
                </a:solidFill>
                <a:latin typeface="Arial" charset="0"/>
                <a:ea typeface="宋体" pitchFamily="2" charset="-122"/>
              </a:defRPr>
            </a:lvl7pPr>
            <a:lvl8pPr marL="3429000" indent="-228600" eaLnBrk="0" fontAlgn="base" hangingPunct="0">
              <a:spcBef>
                <a:spcPct val="50000"/>
              </a:spcBef>
              <a:spcAft>
                <a:spcPct val="0"/>
              </a:spcAft>
              <a:defRPr>
                <a:solidFill>
                  <a:schemeClr val="tx1"/>
                </a:solidFill>
                <a:latin typeface="Arial" charset="0"/>
                <a:ea typeface="宋体" pitchFamily="2" charset="-122"/>
              </a:defRPr>
            </a:lvl8pPr>
            <a:lvl9pPr marL="3886200" indent="-228600" eaLnBrk="0" fontAlgn="base" hangingPunct="0">
              <a:spcBef>
                <a:spcPct val="50000"/>
              </a:spcBef>
              <a:spcAft>
                <a:spcPct val="0"/>
              </a:spcAft>
              <a:defRPr>
                <a:solidFill>
                  <a:schemeClr val="tx1"/>
                </a:solidFill>
                <a:latin typeface="Arial" charset="0"/>
                <a:ea typeface="宋体" pitchFamily="2" charset="-122"/>
              </a:defRPr>
            </a:lvl9pPr>
          </a:lstStyle>
          <a:p>
            <a:pPr eaLnBrk="1" hangingPunct="1"/>
            <a:fld id="{0E3553F3-7D2F-4499-A47B-23CB71563152}" type="slidenum">
              <a:rPr lang="en-US" altLang="zh-CN"/>
              <a:pPr eaLnBrk="1" hangingPunct="1"/>
              <a:t>26</a:t>
            </a:fld>
            <a:endParaRPr lang="en-US" altLang="zh-CN"/>
          </a:p>
        </p:txBody>
      </p:sp>
    </p:spTree>
    <p:extLst>
      <p:ext uri="{BB962C8B-B14F-4D97-AF65-F5344CB8AC3E}">
        <p14:creationId xmlns:p14="http://schemas.microsoft.com/office/powerpoint/2010/main" val="4183143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Outline</a:t>
            </a:r>
            <a:endParaRPr lang="zh-CN" altLang="en-US" dirty="0"/>
          </a:p>
        </p:txBody>
      </p:sp>
      <p:sp>
        <p:nvSpPr>
          <p:cNvPr id="3" name="Content Placeholder 2"/>
          <p:cNvSpPr>
            <a:spLocks noGrp="1"/>
          </p:cNvSpPr>
          <p:nvPr>
            <p:ph idx="1"/>
          </p:nvPr>
        </p:nvSpPr>
        <p:spPr/>
        <p:txBody>
          <a:bodyPr>
            <a:normAutofit/>
          </a:bodyPr>
          <a:lstStyle/>
          <a:p>
            <a:r>
              <a:rPr lang="en-US" altLang="zh-CN" sz="3200" dirty="0" smtClean="0"/>
              <a:t>   Motivation</a:t>
            </a:r>
          </a:p>
          <a:p>
            <a:endParaRPr lang="en-US" altLang="zh-CN" sz="3200" dirty="0" smtClean="0"/>
          </a:p>
          <a:p>
            <a:r>
              <a:rPr lang="en-US" altLang="zh-CN" sz="3200" dirty="0" smtClean="0">
                <a:solidFill>
                  <a:schemeClr val="bg2"/>
                </a:solidFill>
              </a:rPr>
              <a:t>   Data Analysis</a:t>
            </a:r>
          </a:p>
          <a:p>
            <a:endParaRPr lang="en-US" altLang="zh-CN" sz="3200" dirty="0" smtClean="0"/>
          </a:p>
          <a:p>
            <a:r>
              <a:rPr lang="en-US" altLang="zh-CN" sz="3200" dirty="0" smtClean="0">
                <a:solidFill>
                  <a:schemeClr val="bg2"/>
                </a:solidFill>
              </a:rPr>
              <a:t>   Application</a:t>
            </a:r>
          </a:p>
          <a:p>
            <a:endParaRPr lang="en-US" altLang="zh-CN" sz="3200" dirty="0" smtClean="0"/>
          </a:p>
          <a:p>
            <a:r>
              <a:rPr lang="en-US" altLang="zh-CN" sz="3200" dirty="0" smtClean="0">
                <a:solidFill>
                  <a:schemeClr val="bg2"/>
                </a:solidFill>
              </a:rPr>
              <a:t>   Conclusion</a:t>
            </a:r>
          </a:p>
        </p:txBody>
      </p:sp>
    </p:spTree>
    <p:extLst>
      <p:ext uri="{BB962C8B-B14F-4D97-AF65-F5344CB8AC3E}">
        <p14:creationId xmlns:p14="http://schemas.microsoft.com/office/powerpoint/2010/main" val="784173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2128384" y="475236"/>
            <a:ext cx="4936080" cy="2012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Content Placeholder 2"/>
          <p:cNvSpPr>
            <a:spLocks noGrp="1"/>
          </p:cNvSpPr>
          <p:nvPr>
            <p:ph idx="1"/>
          </p:nvPr>
        </p:nvSpPr>
        <p:spPr>
          <a:xfrm>
            <a:off x="1189617" y="3329430"/>
            <a:ext cx="3055393" cy="1113629"/>
          </a:xfrm>
        </p:spPr>
        <p:txBody>
          <a:bodyPr>
            <a:noAutofit/>
          </a:bodyPr>
          <a:lstStyle/>
          <a:p>
            <a:r>
              <a:rPr lang="en-US" altLang="zh-CN" sz="1800" dirty="0" smtClean="0"/>
              <a:t>5.6 social media accounts per user</a:t>
            </a:r>
          </a:p>
          <a:p>
            <a:r>
              <a:rPr lang="en-US" altLang="zh-CN" sz="1800" dirty="0" smtClean="0"/>
              <a:t>Visit about 3 different social media sites per day</a:t>
            </a:r>
            <a:endParaRPr lang="zh-CN" altLang="en-US" sz="1800" dirty="0"/>
          </a:p>
        </p:txBody>
      </p:sp>
      <p:pic>
        <p:nvPicPr>
          <p:cNvPr id="4"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423" y="3482331"/>
            <a:ext cx="518614" cy="518614"/>
          </a:xfrm>
          <a:prstGeom prst="rect">
            <a:avLst/>
          </a:prstGeom>
        </p:spPr>
      </p:pic>
      <p:pic>
        <p:nvPicPr>
          <p:cNvPr id="7"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749" y="3883862"/>
            <a:ext cx="416972" cy="416972"/>
          </a:xfrm>
          <a:prstGeom prst="rect">
            <a:avLst/>
          </a:prstGeom>
        </p:spPr>
      </p:pic>
      <p:pic>
        <p:nvPicPr>
          <p:cNvPr id="8" name="图片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0183" y="3846003"/>
            <a:ext cx="492691" cy="492691"/>
          </a:xfrm>
          <a:prstGeom prst="rect">
            <a:avLst/>
          </a:prstGeom>
        </p:spPr>
      </p:pic>
      <p:pic>
        <p:nvPicPr>
          <p:cNvPr id="9" name="Picture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03876" y="1498487"/>
            <a:ext cx="240011" cy="240011"/>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2939" y="1446560"/>
            <a:ext cx="246556" cy="261964"/>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47751" y="1210912"/>
            <a:ext cx="220141" cy="217220"/>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23241" y="1282946"/>
            <a:ext cx="320646" cy="180364"/>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5261" y="739425"/>
            <a:ext cx="512192" cy="166759"/>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02644" y="870961"/>
            <a:ext cx="292133" cy="292133"/>
          </a:xfrm>
          <a:prstGeom prst="rect">
            <a:avLst/>
          </a:prstGeom>
        </p:spPr>
      </p:pic>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09763" y="965769"/>
            <a:ext cx="303661" cy="303661"/>
          </a:xfrm>
          <a:prstGeom prst="rect">
            <a:avLst/>
          </a:prstGeom>
        </p:spPr>
      </p:pic>
      <p:pic>
        <p:nvPicPr>
          <p:cNvPr id="18" name="Picture 1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936868" y="1759606"/>
            <a:ext cx="308145" cy="308145"/>
          </a:xfrm>
          <a:prstGeom prst="rect">
            <a:avLst/>
          </a:prstGeom>
        </p:spPr>
      </p:pic>
      <p:pic>
        <p:nvPicPr>
          <p:cNvPr id="19" name="Picture 4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687067" y="1193018"/>
            <a:ext cx="608107" cy="253008"/>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9"/>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152358" y="1213595"/>
            <a:ext cx="460921" cy="188699"/>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34342" y="1695356"/>
            <a:ext cx="495640" cy="307640"/>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49018" y="1718260"/>
            <a:ext cx="292511" cy="292513"/>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1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640108" y="1551446"/>
            <a:ext cx="292133" cy="292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320246" y="1387541"/>
            <a:ext cx="293969" cy="293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7"/>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429765" y="907954"/>
            <a:ext cx="230677" cy="236866"/>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50"/>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446366" y="814215"/>
            <a:ext cx="333826" cy="333826"/>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81"/>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4608394" y="1387244"/>
            <a:ext cx="678452" cy="190298"/>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Cloud Callout 33"/>
          <p:cNvSpPr/>
          <p:nvPr/>
        </p:nvSpPr>
        <p:spPr>
          <a:xfrm>
            <a:off x="6701428" y="121922"/>
            <a:ext cx="2321859" cy="1059863"/>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CN" dirty="0">
                <a:solidFill>
                  <a:srgbClr val="00B0F0"/>
                </a:solidFill>
              </a:rPr>
              <a:t>burst of social media sites</a:t>
            </a:r>
            <a:endParaRPr lang="zh-CN" altLang="en-US" dirty="0">
              <a:solidFill>
                <a:srgbClr val="00B0F0"/>
              </a:solidFill>
            </a:endParaRPr>
          </a:p>
        </p:txBody>
      </p:sp>
      <p:sp>
        <p:nvSpPr>
          <p:cNvPr id="35" name="Down Arrow 34"/>
          <p:cNvSpPr/>
          <p:nvPr/>
        </p:nvSpPr>
        <p:spPr>
          <a:xfrm rot="3049491">
            <a:off x="2442308" y="2356757"/>
            <a:ext cx="312418" cy="894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36" name="Down Arrow 35"/>
          <p:cNvSpPr/>
          <p:nvPr/>
        </p:nvSpPr>
        <p:spPr>
          <a:xfrm rot="18708926">
            <a:off x="6298825" y="2376722"/>
            <a:ext cx="312882" cy="9656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 name="Picture 3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5434394" y="3405667"/>
            <a:ext cx="956390" cy="956390"/>
          </a:xfrm>
          <a:prstGeom prst="rect">
            <a:avLst/>
          </a:prstGeom>
        </p:spPr>
      </p:pic>
      <p:sp>
        <p:nvSpPr>
          <p:cNvPr id="39" name="TextBox 38"/>
          <p:cNvSpPr txBox="1"/>
          <p:nvPr/>
        </p:nvSpPr>
        <p:spPr>
          <a:xfrm>
            <a:off x="6347579" y="3219458"/>
            <a:ext cx="2811829" cy="369332"/>
          </a:xfrm>
          <a:prstGeom prst="rect">
            <a:avLst/>
          </a:prstGeom>
          <a:noFill/>
        </p:spPr>
        <p:txBody>
          <a:bodyPr wrap="square" rtlCol="0">
            <a:spAutoFit/>
          </a:bodyPr>
          <a:lstStyle/>
          <a:p>
            <a:r>
              <a:rPr lang="en-US" altLang="zh-CN" dirty="0" smtClean="0"/>
              <a:t>Aggregation tools/websites</a:t>
            </a:r>
            <a:endParaRPr lang="zh-CN" altLang="en-US" dirty="0"/>
          </a:p>
        </p:txBody>
      </p:sp>
      <p:sp>
        <p:nvSpPr>
          <p:cNvPr id="40" name="TextBox 39"/>
          <p:cNvSpPr txBox="1"/>
          <p:nvPr/>
        </p:nvSpPr>
        <p:spPr>
          <a:xfrm>
            <a:off x="6413634" y="3548663"/>
            <a:ext cx="2716217"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about.me</a:t>
            </a:r>
          </a:p>
          <a:p>
            <a:pPr marL="285750" indent="-285750">
              <a:buFont typeface="Arial" panose="020B0604020202020204" pitchFamily="34" charset="0"/>
              <a:buChar char="•"/>
            </a:pPr>
            <a:r>
              <a:rPr lang="en-US" altLang="zh-CN" dirty="0" err="1" smtClean="0"/>
              <a:t>FriendFeed</a:t>
            </a:r>
            <a:endParaRPr lang="en-US" altLang="zh-CN" dirty="0" smtClean="0"/>
          </a:p>
          <a:p>
            <a:pPr marL="285750" indent="-285750">
              <a:buFont typeface="Arial" panose="020B0604020202020204" pitchFamily="34" charset="0"/>
              <a:buChar char="•"/>
            </a:pPr>
            <a:r>
              <a:rPr lang="en-US" altLang="zh-CN" dirty="0" smtClean="0"/>
              <a:t>Google+</a:t>
            </a:r>
            <a:endParaRPr lang="zh-CN" altLang="en-US" dirty="0"/>
          </a:p>
        </p:txBody>
      </p:sp>
      <p:sp>
        <p:nvSpPr>
          <p:cNvPr id="44" name="Left Brace 43"/>
          <p:cNvSpPr/>
          <p:nvPr/>
        </p:nvSpPr>
        <p:spPr>
          <a:xfrm rot="16200000">
            <a:off x="4348490" y="2239842"/>
            <a:ext cx="341194" cy="511469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5" name="TextBox 44"/>
          <p:cNvSpPr txBox="1"/>
          <p:nvPr/>
        </p:nvSpPr>
        <p:spPr>
          <a:xfrm>
            <a:off x="1370118" y="5308593"/>
            <a:ext cx="6297938" cy="830997"/>
          </a:xfrm>
          <a:prstGeom prst="rect">
            <a:avLst/>
          </a:prstGeom>
          <a:ln w="254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zh-CN" sz="2400" dirty="0"/>
              <a:t>p</a:t>
            </a:r>
            <a:r>
              <a:rPr lang="en-US" altLang="zh-CN" sz="2400" dirty="0" smtClean="0"/>
              <a:t>ossibility to perform </a:t>
            </a:r>
            <a:r>
              <a:rPr lang="en-US" altLang="zh-CN" sz="2400" dirty="0" smtClean="0">
                <a:solidFill>
                  <a:srgbClr val="FF0000"/>
                </a:solidFill>
              </a:rPr>
              <a:t>user-centric </a:t>
            </a:r>
            <a:r>
              <a:rPr lang="en-US" altLang="zh-CN" sz="2400" dirty="0" smtClean="0">
                <a:solidFill>
                  <a:srgbClr val="0070C0"/>
                </a:solidFill>
              </a:rPr>
              <a:t>cross-platform</a:t>
            </a:r>
            <a:r>
              <a:rPr lang="en-US" altLang="zh-CN" sz="2400" dirty="0" smtClean="0"/>
              <a:t> data analysis</a:t>
            </a:r>
            <a:endParaRPr lang="zh-CN" altLang="en-US" sz="2400" dirty="0"/>
          </a:p>
        </p:txBody>
      </p:sp>
    </p:spTree>
    <p:extLst>
      <p:ext uri="{BB962C8B-B14F-4D97-AF65-F5344CB8AC3E}">
        <p14:creationId xmlns:p14="http://schemas.microsoft.com/office/powerpoint/2010/main" val="184691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par>
                                <p:cTn id="44" presetID="10"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fade">
                                      <p:cBhvr>
                                        <p:cTn id="65" dur="500"/>
                                        <p:tgtEl>
                                          <p:spTgt spid="3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fade">
                                      <p:cBhvr>
                                        <p:cTn id="68" dur="500"/>
                                        <p:tgtEl>
                                          <p:spTgt spid="36"/>
                                        </p:tgtEl>
                                      </p:cBhvr>
                                    </p:animEffect>
                                  </p:childTnLst>
                                </p:cTn>
                              </p:par>
                              <p:par>
                                <p:cTn id="69" presetID="42" presetClass="entr" presetSubtype="0" fill="hold" nodeType="with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fade">
                                      <p:cBhvr>
                                        <p:cTn id="71" dur="1000"/>
                                        <p:tgtEl>
                                          <p:spTgt spid="4"/>
                                        </p:tgtEl>
                                      </p:cBhvr>
                                    </p:animEffect>
                                    <p:anim calcmode="lin" valueType="num">
                                      <p:cBhvr>
                                        <p:cTn id="72" dur="1000" fill="hold"/>
                                        <p:tgtEl>
                                          <p:spTgt spid="4"/>
                                        </p:tgtEl>
                                        <p:attrNameLst>
                                          <p:attrName>ppt_x</p:attrName>
                                        </p:attrNameLst>
                                      </p:cBhvr>
                                      <p:tavLst>
                                        <p:tav tm="0">
                                          <p:val>
                                            <p:strVal val="#ppt_x"/>
                                          </p:val>
                                        </p:tav>
                                        <p:tav tm="100000">
                                          <p:val>
                                            <p:strVal val="#ppt_x"/>
                                          </p:val>
                                        </p:tav>
                                      </p:tavLst>
                                    </p:anim>
                                    <p:anim calcmode="lin" valueType="num">
                                      <p:cBhvr>
                                        <p:cTn id="73" dur="1000" fill="hold"/>
                                        <p:tgtEl>
                                          <p:spTgt spid="4"/>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1000"/>
                                        <p:tgtEl>
                                          <p:spTgt spid="7"/>
                                        </p:tgtEl>
                                      </p:cBhvr>
                                    </p:animEffect>
                                    <p:anim calcmode="lin" valueType="num">
                                      <p:cBhvr>
                                        <p:cTn id="77" dur="1000" fill="hold"/>
                                        <p:tgtEl>
                                          <p:spTgt spid="7"/>
                                        </p:tgtEl>
                                        <p:attrNameLst>
                                          <p:attrName>ppt_x</p:attrName>
                                        </p:attrNameLst>
                                      </p:cBhvr>
                                      <p:tavLst>
                                        <p:tav tm="0">
                                          <p:val>
                                            <p:strVal val="#ppt_x"/>
                                          </p:val>
                                        </p:tav>
                                        <p:tav tm="100000">
                                          <p:val>
                                            <p:strVal val="#ppt_x"/>
                                          </p:val>
                                        </p:tav>
                                      </p:tavLst>
                                    </p:anim>
                                    <p:anim calcmode="lin" valueType="num">
                                      <p:cBhvr>
                                        <p:cTn id="78" dur="1000" fill="hold"/>
                                        <p:tgtEl>
                                          <p:spTgt spid="7"/>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par>
                                <p:cTn id="84" presetID="10" presetClass="entr" presetSubtype="0" fill="hold" grpId="0" nodeType="withEffect">
                                  <p:stCondLst>
                                    <p:cond delay="0"/>
                                  </p:stCondLst>
                                  <p:childTnLst>
                                    <p:set>
                                      <p:cBhvr>
                                        <p:cTn id="85" dur="1" fill="hold">
                                          <p:stCondLst>
                                            <p:cond delay="0"/>
                                          </p:stCondLst>
                                        </p:cTn>
                                        <p:tgtEl>
                                          <p:spTgt spid="3">
                                            <p:txEl>
                                              <p:pRg st="0" end="0"/>
                                            </p:txEl>
                                          </p:spTgt>
                                        </p:tgtEl>
                                        <p:attrNameLst>
                                          <p:attrName>style.visibility</p:attrName>
                                        </p:attrNameLst>
                                      </p:cBhvr>
                                      <p:to>
                                        <p:strVal val="visible"/>
                                      </p:to>
                                    </p:set>
                                    <p:animEffect transition="in" filter="fade">
                                      <p:cBhvr>
                                        <p:cTn id="86" dur="500"/>
                                        <p:tgtEl>
                                          <p:spTgt spid="3">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
                                            <p:txEl>
                                              <p:pRg st="1" end="1"/>
                                            </p:txEl>
                                          </p:spTgt>
                                        </p:tgtEl>
                                        <p:attrNameLst>
                                          <p:attrName>style.visibility</p:attrName>
                                        </p:attrNameLst>
                                      </p:cBhvr>
                                      <p:to>
                                        <p:strVal val="visible"/>
                                      </p:to>
                                    </p:set>
                                    <p:animEffect transition="in" filter="fade">
                                      <p:cBhvr>
                                        <p:cTn id="89" dur="500"/>
                                        <p:tgtEl>
                                          <p:spTgt spid="3">
                                            <p:txEl>
                                              <p:pRg st="1" end="1"/>
                                            </p:txEl>
                                          </p:spTgt>
                                        </p:tgtEl>
                                      </p:cBhvr>
                                    </p:animEffect>
                                  </p:childTnLst>
                                </p:cTn>
                              </p:par>
                              <p:par>
                                <p:cTn id="90" presetID="42" presetClass="entr" presetSubtype="0" fill="hold"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1000"/>
                                        <p:tgtEl>
                                          <p:spTgt spid="37"/>
                                        </p:tgtEl>
                                      </p:cBhvr>
                                    </p:animEffect>
                                    <p:anim calcmode="lin" valueType="num">
                                      <p:cBhvr>
                                        <p:cTn id="93" dur="1000" fill="hold"/>
                                        <p:tgtEl>
                                          <p:spTgt spid="37"/>
                                        </p:tgtEl>
                                        <p:attrNameLst>
                                          <p:attrName>ppt_x</p:attrName>
                                        </p:attrNameLst>
                                      </p:cBhvr>
                                      <p:tavLst>
                                        <p:tav tm="0">
                                          <p:val>
                                            <p:strVal val="#ppt_x"/>
                                          </p:val>
                                        </p:tav>
                                        <p:tav tm="100000">
                                          <p:val>
                                            <p:strVal val="#ppt_x"/>
                                          </p:val>
                                        </p:tav>
                                      </p:tavLst>
                                    </p:anim>
                                    <p:anim calcmode="lin" valueType="num">
                                      <p:cBhvr>
                                        <p:cTn id="94" dur="1000" fill="hold"/>
                                        <p:tgtEl>
                                          <p:spTgt spid="37"/>
                                        </p:tgtEl>
                                        <p:attrNameLst>
                                          <p:attrName>ppt_y</p:attrName>
                                        </p:attrNameLst>
                                      </p:cBhvr>
                                      <p:tavLst>
                                        <p:tav tm="0">
                                          <p:val>
                                            <p:strVal val="#ppt_y+.1"/>
                                          </p:val>
                                        </p:tav>
                                        <p:tav tm="100000">
                                          <p:val>
                                            <p:strVal val="#ppt_y"/>
                                          </p:val>
                                        </p:tav>
                                      </p:tavLst>
                                    </p:anim>
                                  </p:childTnLst>
                                </p:cTn>
                              </p:par>
                              <p:par>
                                <p:cTn id="95" presetID="10" presetClass="entr" presetSubtype="0" fill="hold" grpId="0" nodeType="with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fade">
                                      <p:cBhvr>
                                        <p:cTn id="97" dur="500"/>
                                        <p:tgtEl>
                                          <p:spTgt spid="39"/>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animEffect transition="in" filter="fade">
                                      <p:cBhvr>
                                        <p:cTn id="100" dur="500"/>
                                        <p:tgtEl>
                                          <p:spTgt spid="40"/>
                                        </p:tgtEl>
                                      </p:cBhvr>
                                    </p:animEffect>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strVal val="#ppt_x"/>
                                          </p:val>
                                        </p:tav>
                                        <p:tav tm="100000">
                                          <p:val>
                                            <p:strVal val="#ppt_x"/>
                                          </p:val>
                                        </p:tav>
                                      </p:tavLst>
                                    </p:anim>
                                    <p:anim calcmode="lin" valueType="num">
                                      <p:cBhvr>
                                        <p:cTn id="107" dur="500" fill="hold"/>
                                        <p:tgtEl>
                                          <p:spTgt spid="44"/>
                                        </p:tgtEl>
                                        <p:attrNameLst>
                                          <p:attrName>ppt_y</p:attrName>
                                        </p:attrNameLst>
                                      </p:cBhvr>
                                      <p:tavLst>
                                        <p:tav tm="0">
                                          <p:val>
                                            <p:strVal val="#ppt_y+.1"/>
                                          </p:val>
                                        </p:tav>
                                        <p:tav tm="100000">
                                          <p:val>
                                            <p:strVal val="#ppt_y"/>
                                          </p:val>
                                        </p:tav>
                                      </p:tavLst>
                                    </p:anim>
                                  </p:childTnLst>
                                </p:cTn>
                              </p:par>
                            </p:childTnLst>
                          </p:cTn>
                        </p:par>
                        <p:par>
                          <p:cTn id="108" fill="hold">
                            <p:stCondLst>
                              <p:cond delay="500"/>
                            </p:stCondLst>
                            <p:childTnLst>
                              <p:par>
                                <p:cTn id="109" presetID="10" presetClass="entr" presetSubtype="0" fill="hold" grpId="0"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fade">
                                      <p:cBhvr>
                                        <p:cTn id="11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 grpId="0" build="p"/>
      <p:bldP spid="34" grpId="0" animBg="1"/>
      <p:bldP spid="35" grpId="0" animBg="1"/>
      <p:bldP spid="36" grpId="0" animBg="1"/>
      <p:bldP spid="39" grpId="0"/>
      <p:bldP spid="40" grpId="0"/>
      <p:bldP spid="44"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1727199" y="4062239"/>
            <a:ext cx="5997991" cy="249027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ounded Rectangle 2"/>
          <p:cNvSpPr/>
          <p:nvPr/>
        </p:nvSpPr>
        <p:spPr>
          <a:xfrm>
            <a:off x="1727199" y="1271862"/>
            <a:ext cx="5997991" cy="257030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1681" y="3380456"/>
            <a:ext cx="1133555" cy="344034"/>
          </a:xfrm>
          <a:prstGeom prst="rect">
            <a:avLst/>
          </a:prstGeom>
        </p:spPr>
      </p:pic>
      <p:pic>
        <p:nvPicPr>
          <p:cNvPr id="15" name="图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92845" y="4012522"/>
            <a:ext cx="1526563" cy="564111"/>
          </a:xfrm>
          <a:prstGeom prst="rect">
            <a:avLst/>
          </a:prstGeom>
        </p:spPr>
      </p:pic>
      <p:cxnSp>
        <p:nvCxnSpPr>
          <p:cNvPr id="1025" name="直接连接符 1024"/>
          <p:cNvCxnSpPr/>
          <p:nvPr/>
        </p:nvCxnSpPr>
        <p:spPr>
          <a:xfrm flipH="1" flipV="1">
            <a:off x="3144973" y="5062086"/>
            <a:ext cx="594701" cy="386254"/>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35" name="直接连接符 39"/>
          <p:cNvCxnSpPr/>
          <p:nvPr/>
        </p:nvCxnSpPr>
        <p:spPr>
          <a:xfrm flipV="1">
            <a:off x="4950689" y="1998522"/>
            <a:ext cx="426532" cy="1005888"/>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5593245" y="1996298"/>
            <a:ext cx="611601" cy="338554"/>
          </a:xfrm>
          <a:prstGeom prst="rect">
            <a:avLst/>
          </a:prstGeom>
          <a:noFill/>
        </p:spPr>
        <p:txBody>
          <a:bodyPr wrap="square" rtlCol="0">
            <a:spAutoFit/>
          </a:bodyPr>
          <a:lstStyle>
            <a:defPPr>
              <a:defRPr lang="zh-CN"/>
            </a:defPPr>
            <a:lvl1pPr>
              <a:defRPr sz="1600" b="1"/>
            </a:lvl1pPr>
          </a:lstStyle>
          <a:p>
            <a:r>
              <a:rPr lang="en-US" altLang="zh-CN" dirty="0"/>
              <a:t>join</a:t>
            </a:r>
            <a:endParaRPr lang="zh-CN" altLang="en-US" dirty="0"/>
          </a:p>
        </p:txBody>
      </p:sp>
      <p:cxnSp>
        <p:nvCxnSpPr>
          <p:cNvPr id="41" name="直接连接符 39"/>
          <p:cNvCxnSpPr>
            <a:stCxn id="37" idx="0"/>
            <a:endCxn id="54" idx="2"/>
          </p:cNvCxnSpPr>
          <p:nvPr/>
        </p:nvCxnSpPr>
        <p:spPr>
          <a:xfrm flipH="1" flipV="1">
            <a:off x="5474772" y="1998522"/>
            <a:ext cx="342035" cy="474557"/>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45" name="直接连接符 39"/>
          <p:cNvCxnSpPr/>
          <p:nvPr/>
        </p:nvCxnSpPr>
        <p:spPr>
          <a:xfrm flipH="1">
            <a:off x="2712925" y="2656383"/>
            <a:ext cx="1027357" cy="37141"/>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2997398" y="2377824"/>
            <a:ext cx="611601" cy="338554"/>
          </a:xfrm>
          <a:prstGeom prst="rect">
            <a:avLst/>
          </a:prstGeom>
          <a:noFill/>
        </p:spPr>
        <p:txBody>
          <a:bodyPr wrap="square" rtlCol="0">
            <a:spAutoFit/>
          </a:bodyPr>
          <a:lstStyle/>
          <a:p>
            <a:r>
              <a:rPr lang="en-US" altLang="zh-CN" sz="1600" b="1" dirty="0" smtClean="0"/>
              <a:t>tag</a:t>
            </a:r>
            <a:endParaRPr lang="zh-CN" altLang="en-US" sz="1600" b="1" dirty="0"/>
          </a:p>
        </p:txBody>
      </p:sp>
      <p:sp>
        <p:nvSpPr>
          <p:cNvPr id="63" name="TextBox 62"/>
          <p:cNvSpPr txBox="1"/>
          <p:nvPr/>
        </p:nvSpPr>
        <p:spPr>
          <a:xfrm>
            <a:off x="4172631" y="2131239"/>
            <a:ext cx="848696" cy="338554"/>
          </a:xfrm>
          <a:prstGeom prst="rect">
            <a:avLst/>
          </a:prstGeom>
          <a:noFill/>
        </p:spPr>
        <p:txBody>
          <a:bodyPr wrap="square" rtlCol="0">
            <a:spAutoFit/>
          </a:bodyPr>
          <a:lstStyle/>
          <a:p>
            <a:r>
              <a:rPr lang="en-US" altLang="zh-CN" sz="1600" b="1" dirty="0" smtClean="0"/>
              <a:t>upload</a:t>
            </a:r>
            <a:endParaRPr lang="zh-CN" altLang="en-US" sz="1600" b="1" dirty="0"/>
          </a:p>
        </p:txBody>
      </p:sp>
      <p:sp>
        <p:nvSpPr>
          <p:cNvPr id="58" name="TextBox 57"/>
          <p:cNvSpPr txBox="1"/>
          <p:nvPr/>
        </p:nvSpPr>
        <p:spPr>
          <a:xfrm>
            <a:off x="4081077" y="4553978"/>
            <a:ext cx="363532" cy="523220"/>
          </a:xfrm>
          <a:prstGeom prst="rect">
            <a:avLst/>
          </a:prstGeom>
          <a:noFill/>
        </p:spPr>
        <p:txBody>
          <a:bodyPr wrap="square" rtlCol="0">
            <a:spAutoFit/>
          </a:bodyPr>
          <a:lstStyle/>
          <a:p>
            <a:r>
              <a:rPr lang="zh-CN" altLang="en-US" sz="2800" b="1" dirty="0">
                <a:solidFill>
                  <a:srgbClr val="FF0000"/>
                </a:solidFill>
              </a:rPr>
              <a:t>？</a:t>
            </a:r>
          </a:p>
        </p:txBody>
      </p:sp>
      <p:sp>
        <p:nvSpPr>
          <p:cNvPr id="71" name="TextBox 70"/>
          <p:cNvSpPr txBox="1"/>
          <p:nvPr/>
        </p:nvSpPr>
        <p:spPr>
          <a:xfrm>
            <a:off x="5161197" y="4553978"/>
            <a:ext cx="363532" cy="523220"/>
          </a:xfrm>
          <a:prstGeom prst="rect">
            <a:avLst/>
          </a:prstGeom>
          <a:noFill/>
        </p:spPr>
        <p:txBody>
          <a:bodyPr wrap="square" rtlCol="0">
            <a:spAutoFit/>
          </a:bodyPr>
          <a:lstStyle/>
          <a:p>
            <a:r>
              <a:rPr lang="zh-CN" altLang="en-US" sz="2800" b="1" dirty="0" smtClean="0">
                <a:solidFill>
                  <a:srgbClr val="FF0000"/>
                </a:solidFill>
              </a:rPr>
              <a:t>？</a:t>
            </a:r>
            <a:endParaRPr lang="zh-CN" altLang="en-US" sz="2800" b="1" dirty="0">
              <a:solidFill>
                <a:srgbClr val="FF0000"/>
              </a:solidFill>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87103" y="1708266"/>
            <a:ext cx="471967" cy="471967"/>
          </a:xfrm>
          <a:prstGeom prst="rect">
            <a:avLst/>
          </a:prstGeom>
        </p:spPr>
      </p:pic>
      <p:pic>
        <p:nvPicPr>
          <p:cNvPr id="6"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67128" y="5132377"/>
            <a:ext cx="513949" cy="513949"/>
          </a:xfrm>
          <a:prstGeom prst="rect">
            <a:avLst/>
          </a:prstGeom>
        </p:spPr>
      </p:pic>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95761" y="4952686"/>
            <a:ext cx="563623" cy="563623"/>
          </a:xfrm>
          <a:prstGeom prst="rect">
            <a:avLst/>
          </a:prstGeom>
        </p:spPr>
      </p:pic>
      <p:sp>
        <p:nvSpPr>
          <p:cNvPr id="9" name="任意多边形 8"/>
          <p:cNvSpPr/>
          <p:nvPr/>
        </p:nvSpPr>
        <p:spPr>
          <a:xfrm>
            <a:off x="4166252" y="2579391"/>
            <a:ext cx="1382233" cy="172437"/>
          </a:xfrm>
          <a:custGeom>
            <a:avLst/>
            <a:gdLst>
              <a:gd name="connsiteX0" fmla="*/ 0 w 1382233"/>
              <a:gd name="connsiteY0" fmla="*/ 79959 h 101224"/>
              <a:gd name="connsiteX1" fmla="*/ 489098 w 1382233"/>
              <a:gd name="connsiteY1" fmla="*/ 5531 h 101224"/>
              <a:gd name="connsiteX2" fmla="*/ 1010093 w 1382233"/>
              <a:gd name="connsiteY2" fmla="*/ 16164 h 101224"/>
              <a:gd name="connsiteX3" fmla="*/ 1382233 w 1382233"/>
              <a:gd name="connsiteY3" fmla="*/ 101224 h 101224"/>
            </a:gdLst>
            <a:ahLst/>
            <a:cxnLst>
              <a:cxn ang="0">
                <a:pos x="connsiteX0" y="connsiteY0"/>
              </a:cxn>
              <a:cxn ang="0">
                <a:pos x="connsiteX1" y="connsiteY1"/>
              </a:cxn>
              <a:cxn ang="0">
                <a:pos x="connsiteX2" y="connsiteY2"/>
              </a:cxn>
              <a:cxn ang="0">
                <a:pos x="connsiteX3" y="connsiteY3"/>
              </a:cxn>
            </a:cxnLst>
            <a:rect l="l" t="t" r="r" b="b"/>
            <a:pathLst>
              <a:path w="1382233" h="101224">
                <a:moveTo>
                  <a:pt x="0" y="79959"/>
                </a:moveTo>
                <a:cubicBezTo>
                  <a:pt x="160374" y="48061"/>
                  <a:pt x="320749" y="16163"/>
                  <a:pt x="489098" y="5531"/>
                </a:cubicBezTo>
                <a:cubicBezTo>
                  <a:pt x="657447" y="-5102"/>
                  <a:pt x="861237" y="215"/>
                  <a:pt x="1010093" y="16164"/>
                </a:cubicBezTo>
                <a:cubicBezTo>
                  <a:pt x="1158949" y="32113"/>
                  <a:pt x="1270591" y="66668"/>
                  <a:pt x="1382233" y="101224"/>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5038972" y="2915355"/>
            <a:ext cx="499730" cy="393404"/>
          </a:xfrm>
          <a:custGeom>
            <a:avLst/>
            <a:gdLst>
              <a:gd name="connsiteX0" fmla="*/ 499730 w 499730"/>
              <a:gd name="connsiteY0" fmla="*/ 0 h 393404"/>
              <a:gd name="connsiteX1" fmla="*/ 244549 w 499730"/>
              <a:gd name="connsiteY1" fmla="*/ 287079 h 393404"/>
              <a:gd name="connsiteX2" fmla="*/ 0 w 499730"/>
              <a:gd name="connsiteY2" fmla="*/ 393404 h 393404"/>
            </a:gdLst>
            <a:ahLst/>
            <a:cxnLst>
              <a:cxn ang="0">
                <a:pos x="connsiteX0" y="connsiteY0"/>
              </a:cxn>
              <a:cxn ang="0">
                <a:pos x="connsiteX1" y="connsiteY1"/>
              </a:cxn>
              <a:cxn ang="0">
                <a:pos x="connsiteX2" y="connsiteY2"/>
              </a:cxn>
            </a:cxnLst>
            <a:rect l="l" t="t" r="r" b="b"/>
            <a:pathLst>
              <a:path w="499730" h="393404">
                <a:moveTo>
                  <a:pt x="499730" y="0"/>
                </a:moveTo>
                <a:cubicBezTo>
                  <a:pt x="413783" y="110756"/>
                  <a:pt x="327837" y="221512"/>
                  <a:pt x="244549" y="287079"/>
                </a:cubicBezTo>
                <a:cubicBezTo>
                  <a:pt x="161261" y="352646"/>
                  <a:pt x="80630" y="373025"/>
                  <a:pt x="0" y="393404"/>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rot="11742139">
            <a:off x="3987150" y="2958699"/>
            <a:ext cx="659219" cy="265814"/>
          </a:xfrm>
          <a:custGeom>
            <a:avLst/>
            <a:gdLst>
              <a:gd name="connsiteX0" fmla="*/ 0 w 659219"/>
              <a:gd name="connsiteY0" fmla="*/ 0 h 265814"/>
              <a:gd name="connsiteX1" fmla="*/ 223284 w 659219"/>
              <a:gd name="connsiteY1" fmla="*/ 21265 h 265814"/>
              <a:gd name="connsiteX2" fmla="*/ 350874 w 659219"/>
              <a:gd name="connsiteY2" fmla="*/ 63796 h 265814"/>
              <a:gd name="connsiteX3" fmla="*/ 520995 w 659219"/>
              <a:gd name="connsiteY3" fmla="*/ 138224 h 265814"/>
              <a:gd name="connsiteX4" fmla="*/ 659219 w 659219"/>
              <a:gd name="connsiteY4" fmla="*/ 265814 h 2658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219" h="265814">
                <a:moveTo>
                  <a:pt x="0" y="0"/>
                </a:moveTo>
                <a:cubicBezTo>
                  <a:pt x="82402" y="5316"/>
                  <a:pt x="164805" y="10632"/>
                  <a:pt x="223284" y="21265"/>
                </a:cubicBezTo>
                <a:cubicBezTo>
                  <a:pt x="281763" y="31898"/>
                  <a:pt x="301256" y="44303"/>
                  <a:pt x="350874" y="63796"/>
                </a:cubicBezTo>
                <a:cubicBezTo>
                  <a:pt x="400492" y="83289"/>
                  <a:pt x="469604" y="104554"/>
                  <a:pt x="520995" y="138224"/>
                </a:cubicBezTo>
                <a:cubicBezTo>
                  <a:pt x="572386" y="171894"/>
                  <a:pt x="615802" y="218854"/>
                  <a:pt x="659219" y="265814"/>
                </a:cubicBezTo>
              </a:path>
            </a:pathLst>
          </a:custGeom>
          <a:noFill/>
          <a:ln>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2427" y="4444569"/>
            <a:ext cx="595081" cy="595081"/>
          </a:xfrm>
          <a:prstGeom prst="rect">
            <a:avLst/>
          </a:prstGeom>
        </p:spPr>
      </p:pic>
      <p:pic>
        <p:nvPicPr>
          <p:cNvPr id="33" name="图片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89588" y="2464862"/>
            <a:ext cx="383043" cy="383043"/>
          </a:xfrm>
          <a:prstGeom prst="rect">
            <a:avLst/>
          </a:prstGeom>
        </p:spPr>
      </p:pic>
      <p:pic>
        <p:nvPicPr>
          <p:cNvPr id="37" name="图片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08321" y="2473079"/>
            <a:ext cx="416972" cy="416972"/>
          </a:xfrm>
          <a:prstGeom prst="rect">
            <a:avLst/>
          </a:prstGeom>
        </p:spPr>
      </p:pic>
      <p:pic>
        <p:nvPicPr>
          <p:cNvPr id="38" name="图片 3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07226" y="3047086"/>
            <a:ext cx="492691" cy="492691"/>
          </a:xfrm>
          <a:prstGeom prst="rect">
            <a:avLst/>
          </a:prstGeom>
        </p:spPr>
      </p:pic>
      <p:sp>
        <p:nvSpPr>
          <p:cNvPr id="42" name="任意多边形 41"/>
          <p:cNvSpPr/>
          <p:nvPr/>
        </p:nvSpPr>
        <p:spPr>
          <a:xfrm>
            <a:off x="4009069" y="4864857"/>
            <a:ext cx="500332" cy="474453"/>
          </a:xfrm>
          <a:custGeom>
            <a:avLst/>
            <a:gdLst>
              <a:gd name="connsiteX0" fmla="*/ 500332 w 500332"/>
              <a:gd name="connsiteY0" fmla="*/ 0 h 474453"/>
              <a:gd name="connsiteX1" fmla="*/ 267419 w 500332"/>
              <a:gd name="connsiteY1" fmla="*/ 77638 h 474453"/>
              <a:gd name="connsiteX2" fmla="*/ 94891 w 500332"/>
              <a:gd name="connsiteY2" fmla="*/ 241540 h 474453"/>
              <a:gd name="connsiteX3" fmla="*/ 0 w 500332"/>
              <a:gd name="connsiteY3" fmla="*/ 474453 h 474453"/>
            </a:gdLst>
            <a:ahLst/>
            <a:cxnLst>
              <a:cxn ang="0">
                <a:pos x="connsiteX0" y="connsiteY0"/>
              </a:cxn>
              <a:cxn ang="0">
                <a:pos x="connsiteX1" y="connsiteY1"/>
              </a:cxn>
              <a:cxn ang="0">
                <a:pos x="connsiteX2" y="connsiteY2"/>
              </a:cxn>
              <a:cxn ang="0">
                <a:pos x="connsiteX3" y="connsiteY3"/>
              </a:cxn>
            </a:cxnLst>
            <a:rect l="l" t="t" r="r" b="b"/>
            <a:pathLst>
              <a:path w="500332" h="474453">
                <a:moveTo>
                  <a:pt x="500332" y="0"/>
                </a:moveTo>
                <a:cubicBezTo>
                  <a:pt x="417662" y="18690"/>
                  <a:pt x="334992" y="37381"/>
                  <a:pt x="267419" y="77638"/>
                </a:cubicBezTo>
                <a:cubicBezTo>
                  <a:pt x="199845" y="117895"/>
                  <a:pt x="139461" y="175404"/>
                  <a:pt x="94891" y="241540"/>
                </a:cubicBezTo>
                <a:cubicBezTo>
                  <a:pt x="50321" y="307676"/>
                  <a:pt x="25160" y="391064"/>
                  <a:pt x="0" y="474453"/>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a:off x="5089189" y="4876618"/>
            <a:ext cx="576065" cy="370936"/>
          </a:xfrm>
          <a:custGeom>
            <a:avLst/>
            <a:gdLst>
              <a:gd name="connsiteX0" fmla="*/ 0 w 526211"/>
              <a:gd name="connsiteY0" fmla="*/ 0 h 370936"/>
              <a:gd name="connsiteX1" fmla="*/ 284671 w 526211"/>
              <a:gd name="connsiteY1" fmla="*/ 77638 h 370936"/>
              <a:gd name="connsiteX2" fmla="*/ 474452 w 526211"/>
              <a:gd name="connsiteY2" fmla="*/ 215660 h 370936"/>
              <a:gd name="connsiteX3" fmla="*/ 526211 w 526211"/>
              <a:gd name="connsiteY3" fmla="*/ 370936 h 370936"/>
            </a:gdLst>
            <a:ahLst/>
            <a:cxnLst>
              <a:cxn ang="0">
                <a:pos x="connsiteX0" y="connsiteY0"/>
              </a:cxn>
              <a:cxn ang="0">
                <a:pos x="connsiteX1" y="connsiteY1"/>
              </a:cxn>
              <a:cxn ang="0">
                <a:pos x="connsiteX2" y="connsiteY2"/>
              </a:cxn>
              <a:cxn ang="0">
                <a:pos x="connsiteX3" y="connsiteY3"/>
              </a:cxn>
            </a:cxnLst>
            <a:rect l="l" t="t" r="r" b="b"/>
            <a:pathLst>
              <a:path w="526211" h="370936">
                <a:moveTo>
                  <a:pt x="0" y="0"/>
                </a:moveTo>
                <a:cubicBezTo>
                  <a:pt x="102798" y="20847"/>
                  <a:pt x="205596" y="41695"/>
                  <a:pt x="284671" y="77638"/>
                </a:cubicBezTo>
                <a:cubicBezTo>
                  <a:pt x="363746" y="113581"/>
                  <a:pt x="434195" y="166777"/>
                  <a:pt x="474452" y="215660"/>
                </a:cubicBezTo>
                <a:cubicBezTo>
                  <a:pt x="514709" y="264543"/>
                  <a:pt x="520460" y="317739"/>
                  <a:pt x="526211" y="370936"/>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4" name="图片 5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21632" y="1492242"/>
            <a:ext cx="506280" cy="506280"/>
          </a:xfrm>
          <a:prstGeom prst="rect">
            <a:avLst/>
          </a:prstGeom>
        </p:spPr>
      </p:pic>
      <p:pic>
        <p:nvPicPr>
          <p:cNvPr id="77" name="图片 7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12987" y="2356338"/>
            <a:ext cx="427930" cy="653460"/>
          </a:xfrm>
          <a:prstGeom prst="rect">
            <a:avLst/>
          </a:prstGeom>
        </p:spPr>
      </p:pic>
      <p:sp>
        <p:nvSpPr>
          <p:cNvPr id="84" name="TextBox 83"/>
          <p:cNvSpPr txBox="1"/>
          <p:nvPr/>
        </p:nvSpPr>
        <p:spPr>
          <a:xfrm>
            <a:off x="2856941" y="5124580"/>
            <a:ext cx="752058" cy="338554"/>
          </a:xfrm>
          <a:prstGeom prst="rect">
            <a:avLst/>
          </a:prstGeom>
          <a:noFill/>
        </p:spPr>
        <p:txBody>
          <a:bodyPr wrap="square" rtlCol="0">
            <a:spAutoFit/>
          </a:bodyPr>
          <a:lstStyle/>
          <a:p>
            <a:r>
              <a:rPr lang="en-US" altLang="zh-CN" sz="1600" b="1" dirty="0" smtClean="0"/>
              <a:t>post</a:t>
            </a:r>
            <a:endParaRPr lang="zh-CN" altLang="en-US" sz="1600" b="1" dirty="0"/>
          </a:p>
        </p:txBody>
      </p:sp>
      <p:grpSp>
        <p:nvGrpSpPr>
          <p:cNvPr id="81" name="组合 80"/>
          <p:cNvGrpSpPr/>
          <p:nvPr/>
        </p:nvGrpSpPr>
        <p:grpSpPr>
          <a:xfrm>
            <a:off x="2052476" y="4816112"/>
            <a:ext cx="673761" cy="276999"/>
            <a:chOff x="1183325" y="4745029"/>
            <a:chExt cx="762000" cy="276999"/>
          </a:xfrm>
        </p:grpSpPr>
        <p:sp>
          <p:nvSpPr>
            <p:cNvPr id="1034" name="TextBox 1033"/>
            <p:cNvSpPr txBox="1"/>
            <p:nvPr/>
          </p:nvSpPr>
          <p:spPr>
            <a:xfrm>
              <a:off x="1183325" y="4745029"/>
              <a:ext cx="762000" cy="276999"/>
            </a:xfrm>
            <a:prstGeom prst="rect">
              <a:avLst/>
            </a:prstGeom>
            <a:noFill/>
          </p:spPr>
          <p:txBody>
            <a:bodyPr wrap="square" rtlCol="0">
              <a:spAutoFit/>
            </a:bodyPr>
            <a:lstStyle/>
            <a:p>
              <a:r>
                <a:rPr lang="en-US" altLang="zh-CN" sz="1200" i="1" dirty="0" smtClean="0"/>
                <a:t>tweet</a:t>
              </a:r>
              <a:endParaRPr lang="zh-CN" altLang="en-US" sz="1200" i="1" dirty="0"/>
            </a:p>
          </p:txBody>
        </p:sp>
        <p:sp>
          <p:nvSpPr>
            <p:cNvPr id="80" name="矩形 79"/>
            <p:cNvSpPr/>
            <p:nvPr/>
          </p:nvSpPr>
          <p:spPr>
            <a:xfrm>
              <a:off x="1213190" y="4808048"/>
              <a:ext cx="656935" cy="2044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pic>
        <p:nvPicPr>
          <p:cNvPr id="1027"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441117" y="5370633"/>
            <a:ext cx="456828" cy="427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675346" y="4805963"/>
            <a:ext cx="730553" cy="271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2" name="组合 91"/>
          <p:cNvGrpSpPr/>
          <p:nvPr/>
        </p:nvGrpSpPr>
        <p:grpSpPr>
          <a:xfrm>
            <a:off x="4343420" y="5762200"/>
            <a:ext cx="673761" cy="276999"/>
            <a:chOff x="1183325" y="4745029"/>
            <a:chExt cx="762000" cy="276999"/>
          </a:xfrm>
        </p:grpSpPr>
        <p:sp>
          <p:nvSpPr>
            <p:cNvPr id="93" name="TextBox 92"/>
            <p:cNvSpPr txBox="1"/>
            <p:nvPr/>
          </p:nvSpPr>
          <p:spPr>
            <a:xfrm>
              <a:off x="1183325" y="4745029"/>
              <a:ext cx="762000" cy="276999"/>
            </a:xfrm>
            <a:prstGeom prst="rect">
              <a:avLst/>
            </a:prstGeom>
            <a:noFill/>
          </p:spPr>
          <p:txBody>
            <a:bodyPr wrap="square" rtlCol="0">
              <a:spAutoFit/>
            </a:bodyPr>
            <a:lstStyle/>
            <a:p>
              <a:r>
                <a:rPr lang="en-US" altLang="zh-CN" sz="1200" i="1" dirty="0" smtClean="0"/>
                <a:t>tweet</a:t>
              </a:r>
              <a:endParaRPr lang="zh-CN" altLang="en-US" sz="1200" i="1" dirty="0"/>
            </a:p>
          </p:txBody>
        </p:sp>
        <p:sp>
          <p:nvSpPr>
            <p:cNvPr id="94" name="矩形 93"/>
            <p:cNvSpPr/>
            <p:nvPr/>
          </p:nvSpPr>
          <p:spPr>
            <a:xfrm>
              <a:off x="1213190" y="4808048"/>
              <a:ext cx="656935" cy="2044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95" name="TextBox 94"/>
          <p:cNvSpPr txBox="1"/>
          <p:nvPr/>
        </p:nvSpPr>
        <p:spPr>
          <a:xfrm>
            <a:off x="5089189" y="5412612"/>
            <a:ext cx="752058" cy="338554"/>
          </a:xfrm>
          <a:prstGeom prst="rect">
            <a:avLst/>
          </a:prstGeom>
          <a:noFill/>
        </p:spPr>
        <p:txBody>
          <a:bodyPr wrap="square" rtlCol="0">
            <a:spAutoFit/>
          </a:bodyPr>
          <a:lstStyle/>
          <a:p>
            <a:r>
              <a:rPr lang="en-US" altLang="zh-CN" sz="1600" b="1" dirty="0" smtClean="0"/>
              <a:t>post</a:t>
            </a:r>
            <a:endParaRPr lang="zh-CN" altLang="en-US" sz="1600" b="1" dirty="0"/>
          </a:p>
        </p:txBody>
      </p:sp>
      <p:cxnSp>
        <p:nvCxnSpPr>
          <p:cNvPr id="96" name="直接连接符 95"/>
          <p:cNvCxnSpPr>
            <a:endCxn id="1027" idx="3"/>
          </p:cNvCxnSpPr>
          <p:nvPr/>
        </p:nvCxnSpPr>
        <p:spPr>
          <a:xfrm flipH="1">
            <a:off x="4897945" y="5448340"/>
            <a:ext cx="767309" cy="13593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90" name="直接箭头连接符 89"/>
          <p:cNvCxnSpPr/>
          <p:nvPr/>
        </p:nvCxnSpPr>
        <p:spPr>
          <a:xfrm flipH="1">
            <a:off x="4813695" y="3552473"/>
            <a:ext cx="19062" cy="819550"/>
          </a:xfrm>
          <a:prstGeom prst="straightConnector1">
            <a:avLst/>
          </a:prstGeom>
          <a:ln w="38100">
            <a:solidFill>
              <a:srgbClr val="000000">
                <a:alpha val="56863"/>
              </a:srgbClr>
            </a:solidFill>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p:nvPr/>
        </p:nvCxnSpPr>
        <p:spPr>
          <a:xfrm flipH="1">
            <a:off x="3824102" y="2915355"/>
            <a:ext cx="98984" cy="2146731"/>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a:off x="5727912" y="2970396"/>
            <a:ext cx="88895" cy="1906222"/>
          </a:xfrm>
          <a:prstGeom prst="straightConnector1">
            <a:avLst/>
          </a:prstGeom>
          <a:ln w="38100">
            <a:solidFill>
              <a:srgbClr val="000000">
                <a:alpha val="56863"/>
              </a:srgbClr>
            </a:solidFill>
            <a:prstDash val="sys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0" name="直接连接符 39"/>
          <p:cNvCxnSpPr/>
          <p:nvPr/>
        </p:nvCxnSpPr>
        <p:spPr>
          <a:xfrm flipH="1" flipV="1">
            <a:off x="2726237" y="2874453"/>
            <a:ext cx="1714882" cy="484314"/>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113" name="TextBox 112"/>
          <p:cNvSpPr txBox="1"/>
          <p:nvPr/>
        </p:nvSpPr>
        <p:spPr>
          <a:xfrm>
            <a:off x="3000957" y="3025896"/>
            <a:ext cx="611601" cy="338554"/>
          </a:xfrm>
          <a:prstGeom prst="rect">
            <a:avLst/>
          </a:prstGeom>
          <a:noFill/>
        </p:spPr>
        <p:txBody>
          <a:bodyPr wrap="square" rtlCol="0">
            <a:spAutoFit/>
          </a:bodyPr>
          <a:lstStyle/>
          <a:p>
            <a:r>
              <a:rPr lang="en-US" altLang="zh-CN" sz="1600" b="1" dirty="0" smtClean="0"/>
              <a:t>tag</a:t>
            </a:r>
            <a:endParaRPr lang="zh-CN" altLang="en-US" sz="1600" b="1" dirty="0"/>
          </a:p>
        </p:txBody>
      </p:sp>
      <p:grpSp>
        <p:nvGrpSpPr>
          <p:cNvPr id="114" name="组合 113"/>
          <p:cNvGrpSpPr/>
          <p:nvPr/>
        </p:nvGrpSpPr>
        <p:grpSpPr>
          <a:xfrm>
            <a:off x="2018411" y="2970396"/>
            <a:ext cx="978987" cy="276999"/>
            <a:chOff x="1183325" y="4745029"/>
            <a:chExt cx="762000" cy="276999"/>
          </a:xfrm>
        </p:grpSpPr>
        <p:sp>
          <p:nvSpPr>
            <p:cNvPr id="115" name="TextBox 114"/>
            <p:cNvSpPr txBox="1"/>
            <p:nvPr/>
          </p:nvSpPr>
          <p:spPr>
            <a:xfrm>
              <a:off x="1183325" y="4745029"/>
              <a:ext cx="762000" cy="276999"/>
            </a:xfrm>
            <a:prstGeom prst="rect">
              <a:avLst/>
            </a:prstGeom>
            <a:noFill/>
          </p:spPr>
          <p:txBody>
            <a:bodyPr wrap="square" rtlCol="0">
              <a:spAutoFit/>
            </a:bodyPr>
            <a:lstStyle/>
            <a:p>
              <a:r>
                <a:rPr lang="en-US" altLang="zh-CN" sz="1200" i="1" dirty="0" smtClean="0"/>
                <a:t>tag cloud</a:t>
              </a:r>
              <a:endParaRPr lang="zh-CN" altLang="en-US" sz="1200" i="1" dirty="0"/>
            </a:p>
          </p:txBody>
        </p:sp>
        <p:sp>
          <p:nvSpPr>
            <p:cNvPr id="116" name="矩形 115"/>
            <p:cNvSpPr/>
            <p:nvPr/>
          </p:nvSpPr>
          <p:spPr>
            <a:xfrm>
              <a:off x="1213190" y="4821720"/>
              <a:ext cx="521076" cy="1907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cxnSp>
        <p:nvCxnSpPr>
          <p:cNvPr id="117" name="直接连接符 39"/>
          <p:cNvCxnSpPr/>
          <p:nvPr/>
        </p:nvCxnSpPr>
        <p:spPr>
          <a:xfrm flipH="1" flipV="1">
            <a:off x="4159070" y="2235882"/>
            <a:ext cx="570080" cy="768528"/>
          </a:xfrm>
          <a:prstGeom prst="line">
            <a:avLst/>
          </a:prstGeom>
          <a:ln>
            <a:prstDash val="sysDot"/>
          </a:ln>
        </p:spPr>
        <p:style>
          <a:lnRef idx="2">
            <a:schemeClr val="dk1"/>
          </a:lnRef>
          <a:fillRef idx="0">
            <a:schemeClr val="dk1"/>
          </a:fillRef>
          <a:effectRef idx="1">
            <a:schemeClr val="dk1"/>
          </a:effectRef>
          <a:fontRef idx="minor">
            <a:schemeClr val="tx1"/>
          </a:fontRef>
        </p:style>
      </p:cxnSp>
      <p:grpSp>
        <p:nvGrpSpPr>
          <p:cNvPr id="123" name="组合 122"/>
          <p:cNvGrpSpPr/>
          <p:nvPr/>
        </p:nvGrpSpPr>
        <p:grpSpPr>
          <a:xfrm>
            <a:off x="3072965" y="1924290"/>
            <a:ext cx="689872" cy="276999"/>
            <a:chOff x="1183325" y="4745029"/>
            <a:chExt cx="650076" cy="276999"/>
          </a:xfrm>
        </p:grpSpPr>
        <p:sp>
          <p:nvSpPr>
            <p:cNvPr id="124" name="TextBox 123"/>
            <p:cNvSpPr txBox="1"/>
            <p:nvPr/>
          </p:nvSpPr>
          <p:spPr>
            <a:xfrm>
              <a:off x="1183325" y="4745029"/>
              <a:ext cx="650076" cy="276999"/>
            </a:xfrm>
            <a:prstGeom prst="rect">
              <a:avLst/>
            </a:prstGeom>
            <a:noFill/>
          </p:spPr>
          <p:txBody>
            <a:bodyPr wrap="square" rtlCol="0">
              <a:spAutoFit/>
            </a:bodyPr>
            <a:lstStyle/>
            <a:p>
              <a:r>
                <a:rPr lang="en-US" altLang="zh-CN" sz="1200" i="1" dirty="0" smtClean="0"/>
                <a:t>image</a:t>
              </a:r>
              <a:endParaRPr lang="zh-CN" altLang="en-US" sz="1200" i="1" dirty="0"/>
            </a:p>
          </p:txBody>
        </p:sp>
        <p:sp>
          <p:nvSpPr>
            <p:cNvPr id="125" name="矩形 124"/>
            <p:cNvSpPr/>
            <p:nvPr/>
          </p:nvSpPr>
          <p:spPr>
            <a:xfrm>
              <a:off x="1213191" y="4808048"/>
              <a:ext cx="498914" cy="2044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grpSp>
        <p:nvGrpSpPr>
          <p:cNvPr id="129" name="组合 128"/>
          <p:cNvGrpSpPr/>
          <p:nvPr/>
        </p:nvGrpSpPr>
        <p:grpSpPr>
          <a:xfrm>
            <a:off x="4615341" y="1564250"/>
            <a:ext cx="689872" cy="276999"/>
            <a:chOff x="1183325" y="4745029"/>
            <a:chExt cx="650076" cy="276999"/>
          </a:xfrm>
        </p:grpSpPr>
        <p:sp>
          <p:nvSpPr>
            <p:cNvPr id="130" name="TextBox 129"/>
            <p:cNvSpPr txBox="1"/>
            <p:nvPr/>
          </p:nvSpPr>
          <p:spPr>
            <a:xfrm>
              <a:off x="1183325" y="4745029"/>
              <a:ext cx="650076" cy="276999"/>
            </a:xfrm>
            <a:prstGeom prst="rect">
              <a:avLst/>
            </a:prstGeom>
            <a:noFill/>
          </p:spPr>
          <p:txBody>
            <a:bodyPr wrap="square" rtlCol="0">
              <a:spAutoFit/>
            </a:bodyPr>
            <a:lstStyle/>
            <a:p>
              <a:r>
                <a:rPr lang="en-US" altLang="zh-CN" sz="1200" i="1" dirty="0" smtClean="0"/>
                <a:t>group</a:t>
              </a:r>
              <a:endParaRPr lang="zh-CN" altLang="en-US" sz="1200" i="1" dirty="0"/>
            </a:p>
          </p:txBody>
        </p:sp>
        <p:sp>
          <p:nvSpPr>
            <p:cNvPr id="131" name="矩形 130"/>
            <p:cNvSpPr/>
            <p:nvPr/>
          </p:nvSpPr>
          <p:spPr>
            <a:xfrm>
              <a:off x="1213191" y="4808048"/>
              <a:ext cx="498914" cy="2044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1037" name="TextBox 1036"/>
          <p:cNvSpPr txBox="1"/>
          <p:nvPr/>
        </p:nvSpPr>
        <p:spPr>
          <a:xfrm>
            <a:off x="6334203" y="1271862"/>
            <a:ext cx="1152128" cy="646331"/>
          </a:xfrm>
          <a:prstGeom prst="rect">
            <a:avLst/>
          </a:prstGeom>
          <a:noFill/>
        </p:spPr>
        <p:txBody>
          <a:bodyPr wrap="square" rtlCol="0">
            <a:spAutoFit/>
          </a:bodyPr>
          <a:lstStyle/>
          <a:p>
            <a:pPr algn="ctr"/>
            <a:r>
              <a:rPr lang="en-US" altLang="zh-CN" b="1" dirty="0" smtClean="0">
                <a:solidFill>
                  <a:schemeClr val="tx2"/>
                </a:solidFill>
              </a:rPr>
              <a:t>auxiliary </a:t>
            </a:r>
          </a:p>
          <a:p>
            <a:pPr algn="ctr"/>
            <a:r>
              <a:rPr lang="en-US" altLang="zh-CN" b="1" dirty="0" smtClean="0">
                <a:solidFill>
                  <a:schemeClr val="tx2"/>
                </a:solidFill>
              </a:rPr>
              <a:t>platform</a:t>
            </a:r>
            <a:endParaRPr lang="zh-CN" altLang="en-US" b="1" dirty="0">
              <a:solidFill>
                <a:schemeClr val="tx2"/>
              </a:solidFill>
            </a:endParaRPr>
          </a:p>
        </p:txBody>
      </p:sp>
      <p:sp>
        <p:nvSpPr>
          <p:cNvPr id="146" name="TextBox 145"/>
          <p:cNvSpPr txBox="1"/>
          <p:nvPr/>
        </p:nvSpPr>
        <p:spPr>
          <a:xfrm>
            <a:off x="6397594" y="4048857"/>
            <a:ext cx="1145734" cy="646331"/>
          </a:xfrm>
          <a:prstGeom prst="rect">
            <a:avLst/>
          </a:prstGeom>
          <a:noFill/>
        </p:spPr>
        <p:txBody>
          <a:bodyPr wrap="square" rtlCol="0">
            <a:spAutoFit/>
          </a:bodyPr>
          <a:lstStyle>
            <a:defPPr>
              <a:defRPr lang="zh-CN"/>
            </a:defPPr>
            <a:lvl1pPr>
              <a:defRPr b="1">
                <a:solidFill>
                  <a:schemeClr val="tx2"/>
                </a:solidFill>
              </a:defRPr>
            </a:lvl1pPr>
          </a:lstStyle>
          <a:p>
            <a:pPr algn="ctr"/>
            <a:r>
              <a:rPr lang="en-US" altLang="zh-CN" dirty="0"/>
              <a:t>target </a:t>
            </a:r>
            <a:endParaRPr lang="en-US" altLang="zh-CN" dirty="0" smtClean="0"/>
          </a:p>
          <a:p>
            <a:pPr algn="ctr"/>
            <a:r>
              <a:rPr lang="en-US" altLang="zh-CN" dirty="0" smtClean="0"/>
              <a:t>platform</a:t>
            </a:r>
            <a:endParaRPr lang="zh-CN" altLang="en-US" dirty="0"/>
          </a:p>
        </p:txBody>
      </p:sp>
      <p:sp>
        <p:nvSpPr>
          <p:cNvPr id="64" name="Title 1"/>
          <p:cNvSpPr>
            <a:spLocks noGrp="1"/>
          </p:cNvSpPr>
          <p:nvPr>
            <p:ph type="title"/>
          </p:nvPr>
        </p:nvSpPr>
        <p:spPr>
          <a:xfrm>
            <a:off x="628650" y="365127"/>
            <a:ext cx="7886700" cy="944704"/>
          </a:xfrm>
        </p:spPr>
        <p:txBody>
          <a:bodyPr>
            <a:normAutofit/>
          </a:bodyPr>
          <a:lstStyle/>
          <a:p>
            <a:pPr algn="ctr"/>
            <a:r>
              <a:rPr lang="en-US" altLang="zh-CN" dirty="0" err="1" smtClean="0"/>
              <a:t>FriendTransfer</a:t>
            </a:r>
            <a:endParaRPr lang="zh-CN" altLang="en-US" dirty="0"/>
          </a:p>
        </p:txBody>
      </p:sp>
      <p:sp>
        <p:nvSpPr>
          <p:cNvPr id="12" name="TextBox 11"/>
          <p:cNvSpPr txBox="1"/>
          <p:nvPr/>
        </p:nvSpPr>
        <p:spPr>
          <a:xfrm>
            <a:off x="1085038" y="1268143"/>
            <a:ext cx="7907867"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zh-CN" sz="2400" dirty="0" smtClean="0"/>
              <a:t>Motivation: </a:t>
            </a:r>
            <a:r>
              <a:rPr lang="en-US" altLang="zh-CN" sz="2400" dirty="0"/>
              <a:t>how can we exploit rich social information of users in an </a:t>
            </a:r>
            <a:r>
              <a:rPr lang="en-US" altLang="zh-CN" sz="2400" dirty="0">
                <a:solidFill>
                  <a:srgbClr val="FF0000"/>
                </a:solidFill>
              </a:rPr>
              <a:t>auxiliary platform </a:t>
            </a:r>
            <a:r>
              <a:rPr lang="en-US" altLang="zh-CN" sz="2400" dirty="0"/>
              <a:t>to help </a:t>
            </a:r>
            <a:r>
              <a:rPr lang="en-US" altLang="zh-CN" sz="2400" dirty="0">
                <a:solidFill>
                  <a:srgbClr val="FF0000"/>
                </a:solidFill>
              </a:rPr>
              <a:t>another platform </a:t>
            </a:r>
            <a:r>
              <a:rPr lang="en-US" altLang="zh-CN" sz="2400" dirty="0"/>
              <a:t>perform the </a:t>
            </a:r>
            <a:r>
              <a:rPr lang="en-US" altLang="zh-CN" sz="2400" dirty="0">
                <a:solidFill>
                  <a:srgbClr val="FF0000"/>
                </a:solidFill>
              </a:rPr>
              <a:t>cold-start friend recommendation </a:t>
            </a:r>
            <a:r>
              <a:rPr lang="en-US" altLang="zh-CN" sz="2400" dirty="0"/>
              <a:t>task. </a:t>
            </a:r>
            <a:endParaRPr lang="zh-CN" altLang="en-US" sz="2400" dirty="0"/>
          </a:p>
        </p:txBody>
      </p:sp>
    </p:spTree>
    <p:extLst>
      <p:ext uri="{BB962C8B-B14F-4D97-AF65-F5344CB8AC3E}">
        <p14:creationId xmlns:p14="http://schemas.microsoft.com/office/powerpoint/2010/main" val="145054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7"/>
                                        </p:tgtEl>
                                        <p:attrNameLst>
                                          <p:attrName>style.visibility</p:attrName>
                                        </p:attrNameLst>
                                      </p:cBhvr>
                                      <p:to>
                                        <p:strVal val="visible"/>
                                      </p:to>
                                    </p:set>
                                  </p:childTnLst>
                                </p:cTn>
                              </p:par>
                              <p:par>
                                <p:cTn id="7" presetID="42"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animEffect transition="in" filter="fade">
                                      <p:cBhvr>
                                        <p:cTn id="9" dur="1000"/>
                                        <p:tgtEl>
                                          <p:spTgt spid="38"/>
                                        </p:tgtEl>
                                      </p:cBhvr>
                                    </p:animEffect>
                                    <p:anim calcmode="lin" valueType="num">
                                      <p:cBhvr>
                                        <p:cTn id="10" dur="1000" fill="hold"/>
                                        <p:tgtEl>
                                          <p:spTgt spid="38"/>
                                        </p:tgtEl>
                                        <p:attrNameLst>
                                          <p:attrName>ppt_x</p:attrName>
                                        </p:attrNameLst>
                                      </p:cBhvr>
                                      <p:tavLst>
                                        <p:tav tm="0">
                                          <p:val>
                                            <p:strVal val="#ppt_x"/>
                                          </p:val>
                                        </p:tav>
                                        <p:tav tm="100000">
                                          <p:val>
                                            <p:strVal val="#ppt_x"/>
                                          </p:val>
                                        </p:tav>
                                      </p:tavLst>
                                    </p:anim>
                                    <p:anim calcmode="lin" valueType="num">
                                      <p:cBhvr>
                                        <p:cTn id="11" dur="1000" fill="hold"/>
                                        <p:tgtEl>
                                          <p:spTgt spid="38"/>
                                        </p:tgtEl>
                                        <p:attrNameLst>
                                          <p:attrName>ppt_y</p:attrName>
                                        </p:attrNameLst>
                                      </p:cBhvr>
                                      <p:tavLst>
                                        <p:tav tm="0">
                                          <p:val>
                                            <p:strVal val="#ppt_y+.1"/>
                                          </p:val>
                                        </p:tav>
                                        <p:tav tm="100000">
                                          <p:val>
                                            <p:strVal val="#ppt_y"/>
                                          </p:val>
                                        </p:tav>
                                      </p:tavLst>
                                    </p:anim>
                                  </p:childTnLst>
                                </p:cTn>
                              </p:par>
                              <p:par>
                                <p:cTn id="12" presetID="42"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1000"/>
                                        <p:tgtEl>
                                          <p:spTgt spid="37"/>
                                        </p:tgtEl>
                                      </p:cBhvr>
                                    </p:animEffect>
                                    <p:anim calcmode="lin" valueType="num">
                                      <p:cBhvr>
                                        <p:cTn id="30" dur="1000" fill="hold"/>
                                        <p:tgtEl>
                                          <p:spTgt spid="37"/>
                                        </p:tgtEl>
                                        <p:attrNameLst>
                                          <p:attrName>ppt_x</p:attrName>
                                        </p:attrNameLst>
                                      </p:cBhvr>
                                      <p:tavLst>
                                        <p:tav tm="0">
                                          <p:val>
                                            <p:strVal val="#ppt_x"/>
                                          </p:val>
                                        </p:tav>
                                        <p:tav tm="100000">
                                          <p:val>
                                            <p:strVal val="#ppt_x"/>
                                          </p:val>
                                        </p:tav>
                                      </p:tavLst>
                                    </p:anim>
                                    <p:anim calcmode="lin" valueType="num">
                                      <p:cBhvr>
                                        <p:cTn id="31" dur="1000" fill="hold"/>
                                        <p:tgtEl>
                                          <p:spTgt spid="3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par>
                                <p:cTn id="42" presetID="10" presetClass="entr" presetSubtype="0" fill="hold"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500"/>
                                        <p:tgtEl>
                                          <p:spTgt spid="4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nodeType="with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par>
                                <p:cTn id="51" presetID="10" presetClass="entr" presetSubtype="0" fill="hold" nodeType="withEffect">
                                  <p:stCondLst>
                                    <p:cond delay="0"/>
                                  </p:stCondLst>
                                  <p:childTnLst>
                                    <p:set>
                                      <p:cBhvr>
                                        <p:cTn id="52" dur="1" fill="hold">
                                          <p:stCondLst>
                                            <p:cond delay="0"/>
                                          </p:stCondLst>
                                        </p:cTn>
                                        <p:tgtEl>
                                          <p:spTgt spid="129"/>
                                        </p:tgtEl>
                                        <p:attrNameLst>
                                          <p:attrName>style.visibility</p:attrName>
                                        </p:attrNameLst>
                                      </p:cBhvr>
                                      <p:to>
                                        <p:strVal val="visible"/>
                                      </p:to>
                                    </p:set>
                                    <p:animEffect transition="in" filter="fade">
                                      <p:cBhvr>
                                        <p:cTn id="53" dur="500"/>
                                        <p:tgtEl>
                                          <p:spTgt spid="129"/>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750"/>
                                        <p:tgtEl>
                                          <p:spTgt spid="11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3"/>
                                        </p:tgtEl>
                                        <p:attrNameLst>
                                          <p:attrName>style.visibility</p:attrName>
                                        </p:attrNameLst>
                                      </p:cBhvr>
                                      <p:to>
                                        <p:strVal val="visible"/>
                                      </p:to>
                                    </p:set>
                                    <p:animEffect transition="in" filter="fade">
                                      <p:cBhvr>
                                        <p:cTn id="60" dur="500"/>
                                        <p:tgtEl>
                                          <p:spTgt spid="63"/>
                                        </p:tgtEl>
                                      </p:cBhvr>
                                    </p:animEffect>
                                  </p:childTnLst>
                                </p:cTn>
                              </p:par>
                              <p:par>
                                <p:cTn id="61" presetID="10" presetClass="entr" presetSubtype="0" fill="hold"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par>
                                <p:cTn id="64" presetID="10" presetClass="entr" presetSubtype="0" fill="hold"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fade">
                                      <p:cBhvr>
                                        <p:cTn id="66" dur="500"/>
                                        <p:tgtEl>
                                          <p:spTgt spid="123"/>
                                        </p:tgtEl>
                                      </p:cBhvr>
                                    </p:animEffect>
                                  </p:childTnLst>
                                </p:cTn>
                              </p:par>
                            </p:childTnLst>
                          </p:cTn>
                        </p:par>
                        <p:par>
                          <p:cTn id="67" fill="hold">
                            <p:stCondLst>
                              <p:cond delay="1250"/>
                            </p:stCondLst>
                            <p:childTnLst>
                              <p:par>
                                <p:cTn id="68" presetID="10" presetClass="entr" presetSubtype="0" fill="hold" nodeType="afterEffect">
                                  <p:stCondLst>
                                    <p:cond delay="0"/>
                                  </p:stCondLst>
                                  <p:childTnLst>
                                    <p:set>
                                      <p:cBhvr>
                                        <p:cTn id="69" dur="1" fill="hold">
                                          <p:stCondLst>
                                            <p:cond delay="0"/>
                                          </p:stCondLst>
                                        </p:cTn>
                                        <p:tgtEl>
                                          <p:spTgt spid="110"/>
                                        </p:tgtEl>
                                        <p:attrNameLst>
                                          <p:attrName>style.visibility</p:attrName>
                                        </p:attrNameLst>
                                      </p:cBhvr>
                                      <p:to>
                                        <p:strVal val="visible"/>
                                      </p:to>
                                    </p:set>
                                    <p:animEffect transition="in" filter="fade">
                                      <p:cBhvr>
                                        <p:cTn id="70" dur="750"/>
                                        <p:tgtEl>
                                          <p:spTgt spid="11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13"/>
                                        </p:tgtEl>
                                        <p:attrNameLst>
                                          <p:attrName>style.visibility</p:attrName>
                                        </p:attrNameLst>
                                      </p:cBhvr>
                                      <p:to>
                                        <p:strVal val="visible"/>
                                      </p:to>
                                    </p:set>
                                    <p:animEffect transition="in" filter="fade">
                                      <p:cBhvr>
                                        <p:cTn id="73" dur="500"/>
                                        <p:tgtEl>
                                          <p:spTgt spid="11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500"/>
                                        <p:tgtEl>
                                          <p:spTgt spid="52"/>
                                        </p:tgtEl>
                                      </p:cBhvr>
                                    </p:animEffect>
                                  </p:childTnLst>
                                </p:cTn>
                              </p:par>
                              <p:par>
                                <p:cTn id="77" presetID="10" presetClass="entr" presetSubtype="0" fill="hold"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nodeType="with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fade">
                                      <p:cBhvr>
                                        <p:cTn id="82" dur="500"/>
                                        <p:tgtEl>
                                          <p:spTgt spid="77"/>
                                        </p:tgtEl>
                                      </p:cBhvr>
                                    </p:animEffect>
                                  </p:childTnLst>
                                </p:cTn>
                              </p:par>
                              <p:par>
                                <p:cTn id="83" presetID="10" presetClass="entr" presetSubtype="0" fill="hold" nodeType="withEffect">
                                  <p:stCondLst>
                                    <p:cond delay="0"/>
                                  </p:stCondLst>
                                  <p:childTnLst>
                                    <p:set>
                                      <p:cBhvr>
                                        <p:cTn id="84" dur="1" fill="hold">
                                          <p:stCondLst>
                                            <p:cond delay="0"/>
                                          </p:stCondLst>
                                        </p:cTn>
                                        <p:tgtEl>
                                          <p:spTgt spid="114"/>
                                        </p:tgtEl>
                                        <p:attrNameLst>
                                          <p:attrName>style.visibility</p:attrName>
                                        </p:attrNameLst>
                                      </p:cBhvr>
                                      <p:to>
                                        <p:strVal val="visible"/>
                                      </p:to>
                                    </p:set>
                                    <p:animEffect transition="in" filter="fade">
                                      <p:cBhvr>
                                        <p:cTn id="85" dur="500"/>
                                        <p:tgtEl>
                                          <p:spTgt spid="114"/>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nodeType="clickEffect">
                                  <p:stCondLst>
                                    <p:cond delay="0"/>
                                  </p:stCondLst>
                                  <p:childTnLst>
                                    <p:set>
                                      <p:cBhvr>
                                        <p:cTn id="89" dur="1" fill="hold">
                                          <p:stCondLst>
                                            <p:cond delay="0"/>
                                          </p:stCondLst>
                                        </p:cTn>
                                        <p:tgtEl>
                                          <p:spTgt spid="90"/>
                                        </p:tgtEl>
                                        <p:attrNameLst>
                                          <p:attrName>style.visibility</p:attrName>
                                        </p:attrNameLst>
                                      </p:cBhvr>
                                      <p:to>
                                        <p:strVal val="visible"/>
                                      </p:to>
                                    </p:set>
                                    <p:animEffect transition="in" filter="randombar(horizontal)">
                                      <p:cBhvr>
                                        <p:cTn id="90" dur="500"/>
                                        <p:tgtEl>
                                          <p:spTgt spid="90"/>
                                        </p:tgtEl>
                                      </p:cBhvr>
                                    </p:animEffec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46"/>
                                        </p:tgtEl>
                                        <p:attrNameLst>
                                          <p:attrName>style.visibility</p:attrName>
                                        </p:attrNameLst>
                                      </p:cBhvr>
                                      <p:to>
                                        <p:strVal val="visible"/>
                                      </p:to>
                                    </p:set>
                                  </p:childTnLst>
                                </p:cTn>
                              </p:par>
                              <p:par>
                                <p:cTn id="97" presetID="10" presetClass="entr" presetSubtype="0" fill="hold" nodeType="with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500"/>
                                        <p:tgtEl>
                                          <p:spTgt spid="22"/>
                                        </p:tgtEl>
                                      </p:cBhvr>
                                    </p:animEffect>
                                  </p:childTnLst>
                                </p:cTn>
                              </p:par>
                            </p:childTnLst>
                          </p:cTn>
                        </p:par>
                      </p:childTnLst>
                    </p:cTn>
                  </p:par>
                  <p:par>
                    <p:cTn id="100" fill="hold">
                      <p:stCondLst>
                        <p:cond delay="indefinite"/>
                      </p:stCondLst>
                      <p:childTnLst>
                        <p:par>
                          <p:cTn id="101" fill="hold">
                            <p:stCondLst>
                              <p:cond delay="0"/>
                            </p:stCondLst>
                            <p:childTnLst>
                              <p:par>
                                <p:cTn id="102" presetID="14" presetClass="entr" presetSubtype="10" fill="hold" nodeType="clickEffect">
                                  <p:stCondLst>
                                    <p:cond delay="0"/>
                                  </p:stCondLst>
                                  <p:childTnLst>
                                    <p:set>
                                      <p:cBhvr>
                                        <p:cTn id="103" dur="1" fill="hold">
                                          <p:stCondLst>
                                            <p:cond delay="0"/>
                                          </p:stCondLst>
                                        </p:cTn>
                                        <p:tgtEl>
                                          <p:spTgt spid="104"/>
                                        </p:tgtEl>
                                        <p:attrNameLst>
                                          <p:attrName>style.visibility</p:attrName>
                                        </p:attrNameLst>
                                      </p:cBhvr>
                                      <p:to>
                                        <p:strVal val="visible"/>
                                      </p:to>
                                    </p:set>
                                    <p:animEffect transition="in" filter="randombar(horizontal)">
                                      <p:cBhvr>
                                        <p:cTn id="104" dur="500"/>
                                        <p:tgtEl>
                                          <p:spTgt spid="104"/>
                                        </p:tgtEl>
                                      </p:cBhvr>
                                    </p:animEffect>
                                  </p:childTnLst>
                                </p:cTn>
                              </p:par>
                              <p:par>
                                <p:cTn id="105" presetID="14" presetClass="entr" presetSubtype="10" fill="hold" nodeType="withEffect">
                                  <p:stCondLst>
                                    <p:cond delay="0"/>
                                  </p:stCondLst>
                                  <p:childTnLst>
                                    <p:set>
                                      <p:cBhvr>
                                        <p:cTn id="106" dur="1" fill="hold">
                                          <p:stCondLst>
                                            <p:cond delay="0"/>
                                          </p:stCondLst>
                                        </p:cTn>
                                        <p:tgtEl>
                                          <p:spTgt spid="106"/>
                                        </p:tgtEl>
                                        <p:attrNameLst>
                                          <p:attrName>style.visibility</p:attrName>
                                        </p:attrNameLst>
                                      </p:cBhvr>
                                      <p:to>
                                        <p:strVal val="visible"/>
                                      </p:to>
                                    </p:set>
                                    <p:animEffect transition="in" filter="randombar(horizontal)">
                                      <p:cBhvr>
                                        <p:cTn id="107" dur="500"/>
                                        <p:tgtEl>
                                          <p:spTgt spid="106"/>
                                        </p:tgtEl>
                                      </p:cBhvr>
                                    </p:animEffect>
                                  </p:childTnLst>
                                </p:cTn>
                              </p:par>
                              <p:par>
                                <p:cTn id="108" presetID="10" presetClass="entr" presetSubtype="0" fill="hold" nodeType="withEffect">
                                  <p:stCondLst>
                                    <p:cond delay="0"/>
                                  </p:stCondLst>
                                  <p:childTnLst>
                                    <p:set>
                                      <p:cBhvr>
                                        <p:cTn id="109" dur="1" fill="hold">
                                          <p:stCondLst>
                                            <p:cond delay="0"/>
                                          </p:stCondLst>
                                        </p:cTn>
                                        <p:tgtEl>
                                          <p:spTgt spid="6"/>
                                        </p:tgtEl>
                                        <p:attrNameLst>
                                          <p:attrName>style.visibility</p:attrName>
                                        </p:attrNameLst>
                                      </p:cBhvr>
                                      <p:to>
                                        <p:strVal val="visible"/>
                                      </p:to>
                                    </p:set>
                                    <p:animEffect transition="in" filter="fade">
                                      <p:cBhvr>
                                        <p:cTn id="110" dur="500"/>
                                        <p:tgtEl>
                                          <p:spTgt spid="6"/>
                                        </p:tgtEl>
                                      </p:cBhvr>
                                    </p:animEffect>
                                  </p:childTnLst>
                                </p:cTn>
                              </p:par>
                              <p:par>
                                <p:cTn id="111" presetID="10" presetClass="entr" presetSubtype="0" fill="hold" nodeType="withEffect">
                                  <p:stCondLst>
                                    <p:cond delay="0"/>
                                  </p:stCondLst>
                                  <p:childTnLst>
                                    <p:set>
                                      <p:cBhvr>
                                        <p:cTn id="112" dur="1" fill="hold">
                                          <p:stCondLst>
                                            <p:cond delay="0"/>
                                          </p:stCondLst>
                                        </p:cTn>
                                        <p:tgtEl>
                                          <p:spTgt spid="7"/>
                                        </p:tgtEl>
                                        <p:attrNameLst>
                                          <p:attrName>style.visibility</p:attrName>
                                        </p:attrNameLst>
                                      </p:cBhvr>
                                      <p:to>
                                        <p:strVal val="visible"/>
                                      </p:to>
                                    </p:set>
                                    <p:animEffect transition="in" filter="fade">
                                      <p:cBhvr>
                                        <p:cTn id="113" dur="500"/>
                                        <p:tgtEl>
                                          <p:spTgt spid="7"/>
                                        </p:tgtEl>
                                      </p:cBhvr>
                                    </p:animEffect>
                                  </p:childTnLst>
                                </p:cTn>
                              </p:par>
                              <p:par>
                                <p:cTn id="114" presetID="10" presetClass="entr" presetSubtype="0" fill="hold" nodeType="withEffect">
                                  <p:stCondLst>
                                    <p:cond delay="0"/>
                                  </p:stCondLst>
                                  <p:childTnLst>
                                    <p:set>
                                      <p:cBhvr>
                                        <p:cTn id="115" dur="1" fill="hold">
                                          <p:stCondLst>
                                            <p:cond delay="0"/>
                                          </p:stCondLst>
                                        </p:cTn>
                                        <p:tgtEl>
                                          <p:spTgt spid="1025"/>
                                        </p:tgtEl>
                                        <p:attrNameLst>
                                          <p:attrName>style.visibility</p:attrName>
                                        </p:attrNameLst>
                                      </p:cBhvr>
                                      <p:to>
                                        <p:strVal val="visible"/>
                                      </p:to>
                                    </p:set>
                                    <p:animEffect transition="in" filter="fade">
                                      <p:cBhvr>
                                        <p:cTn id="116" dur="500"/>
                                        <p:tgtEl>
                                          <p:spTgt spid="1025"/>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84"/>
                                        </p:tgtEl>
                                        <p:attrNameLst>
                                          <p:attrName>style.visibility</p:attrName>
                                        </p:attrNameLst>
                                      </p:cBhvr>
                                      <p:to>
                                        <p:strVal val="visible"/>
                                      </p:to>
                                    </p:set>
                                    <p:animEffect transition="in" filter="fade">
                                      <p:cBhvr>
                                        <p:cTn id="119" dur="500"/>
                                        <p:tgtEl>
                                          <p:spTgt spid="84"/>
                                        </p:tgtEl>
                                      </p:cBhvr>
                                    </p:animEffect>
                                  </p:childTnLst>
                                </p:cTn>
                              </p:par>
                              <p:par>
                                <p:cTn id="120" presetID="10" presetClass="entr" presetSubtype="0" fill="hold" nodeType="withEffect">
                                  <p:stCondLst>
                                    <p:cond delay="0"/>
                                  </p:stCondLst>
                                  <p:childTnLst>
                                    <p:set>
                                      <p:cBhvr>
                                        <p:cTn id="121" dur="1" fill="hold">
                                          <p:stCondLst>
                                            <p:cond delay="0"/>
                                          </p:stCondLst>
                                        </p:cTn>
                                        <p:tgtEl>
                                          <p:spTgt spid="81"/>
                                        </p:tgtEl>
                                        <p:attrNameLst>
                                          <p:attrName>style.visibility</p:attrName>
                                        </p:attrNameLst>
                                      </p:cBhvr>
                                      <p:to>
                                        <p:strVal val="visible"/>
                                      </p:to>
                                    </p:set>
                                    <p:animEffect transition="in" filter="fade">
                                      <p:cBhvr>
                                        <p:cTn id="122" dur="500"/>
                                        <p:tgtEl>
                                          <p:spTgt spid="81"/>
                                        </p:tgtEl>
                                      </p:cBhvr>
                                    </p:animEffect>
                                  </p:childTnLst>
                                </p:cTn>
                              </p:par>
                              <p:par>
                                <p:cTn id="123" presetID="10" presetClass="entr" presetSubtype="0" fill="hold" nodeType="withEffect">
                                  <p:stCondLst>
                                    <p:cond delay="0"/>
                                  </p:stCondLst>
                                  <p:childTnLst>
                                    <p:set>
                                      <p:cBhvr>
                                        <p:cTn id="124" dur="1" fill="hold">
                                          <p:stCondLst>
                                            <p:cond delay="0"/>
                                          </p:stCondLst>
                                        </p:cTn>
                                        <p:tgtEl>
                                          <p:spTgt spid="1028"/>
                                        </p:tgtEl>
                                        <p:attrNameLst>
                                          <p:attrName>style.visibility</p:attrName>
                                        </p:attrNameLst>
                                      </p:cBhvr>
                                      <p:to>
                                        <p:strVal val="visible"/>
                                      </p:to>
                                    </p:set>
                                    <p:animEffect transition="in" filter="fade">
                                      <p:cBhvr>
                                        <p:cTn id="125" dur="500"/>
                                        <p:tgtEl>
                                          <p:spTgt spid="1028"/>
                                        </p:tgtEl>
                                      </p:cBhvr>
                                    </p:animEffect>
                                  </p:childTnLst>
                                </p:cTn>
                              </p:par>
                              <p:par>
                                <p:cTn id="126" presetID="10" presetClass="entr" presetSubtype="0" fill="hold" nodeType="withEffect">
                                  <p:stCondLst>
                                    <p:cond delay="0"/>
                                  </p:stCondLst>
                                  <p:childTnLst>
                                    <p:set>
                                      <p:cBhvr>
                                        <p:cTn id="127" dur="1" fill="hold">
                                          <p:stCondLst>
                                            <p:cond delay="0"/>
                                          </p:stCondLst>
                                        </p:cTn>
                                        <p:tgtEl>
                                          <p:spTgt spid="1027"/>
                                        </p:tgtEl>
                                        <p:attrNameLst>
                                          <p:attrName>style.visibility</p:attrName>
                                        </p:attrNameLst>
                                      </p:cBhvr>
                                      <p:to>
                                        <p:strVal val="visible"/>
                                      </p:to>
                                    </p:set>
                                    <p:animEffect transition="in" filter="fade">
                                      <p:cBhvr>
                                        <p:cTn id="128" dur="500"/>
                                        <p:tgtEl>
                                          <p:spTgt spid="1027"/>
                                        </p:tgtEl>
                                      </p:cBhvr>
                                    </p:animEffect>
                                  </p:childTnLst>
                                </p:cTn>
                              </p:par>
                              <p:par>
                                <p:cTn id="129" presetID="10" presetClass="entr" presetSubtype="0" fill="hold" nodeType="withEffect">
                                  <p:stCondLst>
                                    <p:cond delay="0"/>
                                  </p:stCondLst>
                                  <p:childTnLst>
                                    <p:set>
                                      <p:cBhvr>
                                        <p:cTn id="130" dur="1" fill="hold">
                                          <p:stCondLst>
                                            <p:cond delay="0"/>
                                          </p:stCondLst>
                                        </p:cTn>
                                        <p:tgtEl>
                                          <p:spTgt spid="92"/>
                                        </p:tgtEl>
                                        <p:attrNameLst>
                                          <p:attrName>style.visibility</p:attrName>
                                        </p:attrNameLst>
                                      </p:cBhvr>
                                      <p:to>
                                        <p:strVal val="visible"/>
                                      </p:to>
                                    </p:set>
                                    <p:animEffect transition="in" filter="fade">
                                      <p:cBhvr>
                                        <p:cTn id="131" dur="500"/>
                                        <p:tgtEl>
                                          <p:spTgt spid="92"/>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95"/>
                                        </p:tgtEl>
                                        <p:attrNameLst>
                                          <p:attrName>style.visibility</p:attrName>
                                        </p:attrNameLst>
                                      </p:cBhvr>
                                      <p:to>
                                        <p:strVal val="visible"/>
                                      </p:to>
                                    </p:set>
                                    <p:animEffect transition="in" filter="fade">
                                      <p:cBhvr>
                                        <p:cTn id="134" dur="500"/>
                                        <p:tgtEl>
                                          <p:spTgt spid="95"/>
                                        </p:tgtEl>
                                      </p:cBhvr>
                                    </p:animEffect>
                                  </p:childTnLst>
                                </p:cTn>
                              </p:par>
                              <p:par>
                                <p:cTn id="135" presetID="10" presetClass="entr" presetSubtype="0" fill="hold" nodeType="withEffect">
                                  <p:stCondLst>
                                    <p:cond delay="0"/>
                                  </p:stCondLst>
                                  <p:childTnLst>
                                    <p:set>
                                      <p:cBhvr>
                                        <p:cTn id="136" dur="1" fill="hold">
                                          <p:stCondLst>
                                            <p:cond delay="0"/>
                                          </p:stCondLst>
                                        </p:cTn>
                                        <p:tgtEl>
                                          <p:spTgt spid="96"/>
                                        </p:tgtEl>
                                        <p:attrNameLst>
                                          <p:attrName>style.visibility</p:attrName>
                                        </p:attrNameLst>
                                      </p:cBhvr>
                                      <p:to>
                                        <p:strVal val="visible"/>
                                      </p:to>
                                    </p:set>
                                    <p:animEffect transition="in" filter="fade">
                                      <p:cBhvr>
                                        <p:cTn id="137" dur="500"/>
                                        <p:tgtEl>
                                          <p:spTgt spid="96"/>
                                        </p:tgtEl>
                                      </p:cBhvr>
                                    </p:animEffect>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grpId="0" nodeType="clickEffect">
                                  <p:stCondLst>
                                    <p:cond delay="0"/>
                                  </p:stCondLst>
                                  <p:childTnLst>
                                    <p:set>
                                      <p:cBhvr>
                                        <p:cTn id="141" dur="1" fill="hold">
                                          <p:stCondLst>
                                            <p:cond delay="0"/>
                                          </p:stCondLst>
                                        </p:cTn>
                                        <p:tgtEl>
                                          <p:spTgt spid="42"/>
                                        </p:tgtEl>
                                        <p:attrNameLst>
                                          <p:attrName>style.visibility</p:attrName>
                                        </p:attrNameLst>
                                      </p:cBhvr>
                                      <p:to>
                                        <p:strVal val="visible"/>
                                      </p:to>
                                    </p:set>
                                    <p:animEffect transition="in" filter="randombar(horizontal)">
                                      <p:cBhvr>
                                        <p:cTn id="142" dur="500"/>
                                        <p:tgtEl>
                                          <p:spTgt spid="42"/>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randombar(horizontal)">
                                      <p:cBhvr>
                                        <p:cTn id="145" dur="500"/>
                                        <p:tgtEl>
                                          <p:spTgt spid="46"/>
                                        </p:tgtEl>
                                      </p:cBhvr>
                                    </p:animEffect>
                                  </p:childTnLst>
                                </p:cTn>
                              </p:par>
                              <p:par>
                                <p:cTn id="146" presetID="26" presetClass="entr" presetSubtype="0" fill="hold" grpId="0" nodeType="withEffect">
                                  <p:stCondLst>
                                    <p:cond delay="0"/>
                                  </p:stCondLst>
                                  <p:childTnLst>
                                    <p:set>
                                      <p:cBhvr>
                                        <p:cTn id="147" dur="1" fill="hold">
                                          <p:stCondLst>
                                            <p:cond delay="0"/>
                                          </p:stCondLst>
                                        </p:cTn>
                                        <p:tgtEl>
                                          <p:spTgt spid="58"/>
                                        </p:tgtEl>
                                        <p:attrNameLst>
                                          <p:attrName>style.visibility</p:attrName>
                                        </p:attrNameLst>
                                      </p:cBhvr>
                                      <p:to>
                                        <p:strVal val="visible"/>
                                      </p:to>
                                    </p:set>
                                    <p:animEffect transition="in" filter="wipe(down)">
                                      <p:cBhvr>
                                        <p:cTn id="148" dur="290">
                                          <p:stCondLst>
                                            <p:cond delay="0"/>
                                          </p:stCondLst>
                                        </p:cTn>
                                        <p:tgtEl>
                                          <p:spTgt spid="58"/>
                                        </p:tgtEl>
                                      </p:cBhvr>
                                    </p:animEffect>
                                    <p:anim calcmode="lin" valueType="num">
                                      <p:cBhvr>
                                        <p:cTn id="149" dur="911"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50" dur="332"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51" dur="332" tmFilter="0, 0; 0.125,0.2665; 0.25,0.4; 0.375,0.465; 0.5,0.5;  0.625,0.535; 0.75,0.6; 0.875,0.7335; 1,1">
                                          <p:stCondLst>
                                            <p:cond delay="332"/>
                                          </p:stCondLst>
                                        </p:cTn>
                                        <p:tgtEl>
                                          <p:spTgt spid="58"/>
                                        </p:tgtEl>
                                        <p:attrNameLst>
                                          <p:attrName>ppt_y</p:attrName>
                                        </p:attrNameLst>
                                      </p:cBhvr>
                                      <p:tavLst>
                                        <p:tav tm="0" fmla="#ppt_y-sin(pi*$)/9">
                                          <p:val>
                                            <p:fltVal val="0"/>
                                          </p:val>
                                        </p:tav>
                                        <p:tav tm="100000">
                                          <p:val>
                                            <p:fltVal val="1"/>
                                          </p:val>
                                        </p:tav>
                                      </p:tavLst>
                                    </p:anim>
                                    <p:anim calcmode="lin" valueType="num">
                                      <p:cBhvr>
                                        <p:cTn id="152" dur="166" tmFilter="0, 0; 0.125,0.2665; 0.25,0.4; 0.375,0.465; 0.5,0.5;  0.625,0.535; 0.75,0.6; 0.875,0.7335; 1,1">
                                          <p:stCondLst>
                                            <p:cond delay="662"/>
                                          </p:stCondLst>
                                        </p:cTn>
                                        <p:tgtEl>
                                          <p:spTgt spid="58"/>
                                        </p:tgtEl>
                                        <p:attrNameLst>
                                          <p:attrName>ppt_y</p:attrName>
                                        </p:attrNameLst>
                                      </p:cBhvr>
                                      <p:tavLst>
                                        <p:tav tm="0" fmla="#ppt_y-sin(pi*$)/27">
                                          <p:val>
                                            <p:fltVal val="0"/>
                                          </p:val>
                                        </p:tav>
                                        <p:tav tm="100000">
                                          <p:val>
                                            <p:fltVal val="1"/>
                                          </p:val>
                                        </p:tav>
                                      </p:tavLst>
                                    </p:anim>
                                    <p:anim calcmode="lin" valueType="num">
                                      <p:cBhvr>
                                        <p:cTn id="153" dur="82" tmFilter="0, 0; 0.125,0.2665; 0.25,0.4; 0.375,0.465; 0.5,0.5;  0.625,0.535; 0.75,0.6; 0.875,0.7335; 1,1">
                                          <p:stCondLst>
                                            <p:cond delay="828"/>
                                          </p:stCondLst>
                                        </p:cTn>
                                        <p:tgtEl>
                                          <p:spTgt spid="58"/>
                                        </p:tgtEl>
                                        <p:attrNameLst>
                                          <p:attrName>ppt_y</p:attrName>
                                        </p:attrNameLst>
                                      </p:cBhvr>
                                      <p:tavLst>
                                        <p:tav tm="0" fmla="#ppt_y-sin(pi*$)/81">
                                          <p:val>
                                            <p:fltVal val="0"/>
                                          </p:val>
                                        </p:tav>
                                        <p:tav tm="100000">
                                          <p:val>
                                            <p:fltVal val="1"/>
                                          </p:val>
                                        </p:tav>
                                      </p:tavLst>
                                    </p:anim>
                                    <p:animScale>
                                      <p:cBhvr>
                                        <p:cTn id="154" dur="13">
                                          <p:stCondLst>
                                            <p:cond delay="325"/>
                                          </p:stCondLst>
                                        </p:cTn>
                                        <p:tgtEl>
                                          <p:spTgt spid="58"/>
                                        </p:tgtEl>
                                      </p:cBhvr>
                                      <p:to x="100000" y="60000"/>
                                    </p:animScale>
                                    <p:animScale>
                                      <p:cBhvr>
                                        <p:cTn id="155" dur="83" decel="50000">
                                          <p:stCondLst>
                                            <p:cond delay="338"/>
                                          </p:stCondLst>
                                        </p:cTn>
                                        <p:tgtEl>
                                          <p:spTgt spid="58"/>
                                        </p:tgtEl>
                                      </p:cBhvr>
                                      <p:to x="100000" y="100000"/>
                                    </p:animScale>
                                    <p:animScale>
                                      <p:cBhvr>
                                        <p:cTn id="156" dur="13">
                                          <p:stCondLst>
                                            <p:cond delay="656"/>
                                          </p:stCondLst>
                                        </p:cTn>
                                        <p:tgtEl>
                                          <p:spTgt spid="58"/>
                                        </p:tgtEl>
                                      </p:cBhvr>
                                      <p:to x="100000" y="80000"/>
                                    </p:animScale>
                                    <p:animScale>
                                      <p:cBhvr>
                                        <p:cTn id="157" dur="83" decel="50000">
                                          <p:stCondLst>
                                            <p:cond delay="669"/>
                                          </p:stCondLst>
                                        </p:cTn>
                                        <p:tgtEl>
                                          <p:spTgt spid="58"/>
                                        </p:tgtEl>
                                      </p:cBhvr>
                                      <p:to x="100000" y="100000"/>
                                    </p:animScale>
                                    <p:animScale>
                                      <p:cBhvr>
                                        <p:cTn id="158" dur="13">
                                          <p:stCondLst>
                                            <p:cond delay="821"/>
                                          </p:stCondLst>
                                        </p:cTn>
                                        <p:tgtEl>
                                          <p:spTgt spid="58"/>
                                        </p:tgtEl>
                                      </p:cBhvr>
                                      <p:to x="100000" y="90000"/>
                                    </p:animScale>
                                    <p:animScale>
                                      <p:cBhvr>
                                        <p:cTn id="159" dur="83" decel="50000">
                                          <p:stCondLst>
                                            <p:cond delay="834"/>
                                          </p:stCondLst>
                                        </p:cTn>
                                        <p:tgtEl>
                                          <p:spTgt spid="58"/>
                                        </p:tgtEl>
                                      </p:cBhvr>
                                      <p:to x="100000" y="100000"/>
                                    </p:animScale>
                                    <p:animScale>
                                      <p:cBhvr>
                                        <p:cTn id="160" dur="13">
                                          <p:stCondLst>
                                            <p:cond delay="904"/>
                                          </p:stCondLst>
                                        </p:cTn>
                                        <p:tgtEl>
                                          <p:spTgt spid="58"/>
                                        </p:tgtEl>
                                      </p:cBhvr>
                                      <p:to x="100000" y="95000"/>
                                    </p:animScale>
                                    <p:animScale>
                                      <p:cBhvr>
                                        <p:cTn id="161" dur="83" decel="50000">
                                          <p:stCondLst>
                                            <p:cond delay="917"/>
                                          </p:stCondLst>
                                        </p:cTn>
                                        <p:tgtEl>
                                          <p:spTgt spid="58"/>
                                        </p:tgtEl>
                                      </p:cBhvr>
                                      <p:to x="100000" y="100000"/>
                                    </p:animScale>
                                  </p:childTnLst>
                                </p:cTn>
                              </p:par>
                              <p:par>
                                <p:cTn id="162" presetID="26" presetClass="entr" presetSubtype="0" fill="hold" grpId="0" nodeType="withEffect">
                                  <p:stCondLst>
                                    <p:cond delay="0"/>
                                  </p:stCondLst>
                                  <p:childTnLst>
                                    <p:set>
                                      <p:cBhvr>
                                        <p:cTn id="163" dur="1" fill="hold">
                                          <p:stCondLst>
                                            <p:cond delay="0"/>
                                          </p:stCondLst>
                                        </p:cTn>
                                        <p:tgtEl>
                                          <p:spTgt spid="71"/>
                                        </p:tgtEl>
                                        <p:attrNameLst>
                                          <p:attrName>style.visibility</p:attrName>
                                        </p:attrNameLst>
                                      </p:cBhvr>
                                      <p:to>
                                        <p:strVal val="visible"/>
                                      </p:to>
                                    </p:set>
                                    <p:animEffect transition="in" filter="wipe(down)">
                                      <p:cBhvr>
                                        <p:cTn id="164" dur="290">
                                          <p:stCondLst>
                                            <p:cond delay="0"/>
                                          </p:stCondLst>
                                        </p:cTn>
                                        <p:tgtEl>
                                          <p:spTgt spid="71"/>
                                        </p:tgtEl>
                                      </p:cBhvr>
                                    </p:animEffect>
                                    <p:anim calcmode="lin" valueType="num">
                                      <p:cBhvr>
                                        <p:cTn id="165" dur="911"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166" dur="332"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167" dur="332" tmFilter="0, 0; 0.125,0.2665; 0.25,0.4; 0.375,0.465; 0.5,0.5;  0.625,0.535; 0.75,0.6; 0.875,0.7335; 1,1">
                                          <p:stCondLst>
                                            <p:cond delay="332"/>
                                          </p:stCondLst>
                                        </p:cTn>
                                        <p:tgtEl>
                                          <p:spTgt spid="71"/>
                                        </p:tgtEl>
                                        <p:attrNameLst>
                                          <p:attrName>ppt_y</p:attrName>
                                        </p:attrNameLst>
                                      </p:cBhvr>
                                      <p:tavLst>
                                        <p:tav tm="0" fmla="#ppt_y-sin(pi*$)/9">
                                          <p:val>
                                            <p:fltVal val="0"/>
                                          </p:val>
                                        </p:tav>
                                        <p:tav tm="100000">
                                          <p:val>
                                            <p:fltVal val="1"/>
                                          </p:val>
                                        </p:tav>
                                      </p:tavLst>
                                    </p:anim>
                                    <p:anim calcmode="lin" valueType="num">
                                      <p:cBhvr>
                                        <p:cTn id="168" dur="166" tmFilter="0, 0; 0.125,0.2665; 0.25,0.4; 0.375,0.465; 0.5,0.5;  0.625,0.535; 0.75,0.6; 0.875,0.7335; 1,1">
                                          <p:stCondLst>
                                            <p:cond delay="662"/>
                                          </p:stCondLst>
                                        </p:cTn>
                                        <p:tgtEl>
                                          <p:spTgt spid="71"/>
                                        </p:tgtEl>
                                        <p:attrNameLst>
                                          <p:attrName>ppt_y</p:attrName>
                                        </p:attrNameLst>
                                      </p:cBhvr>
                                      <p:tavLst>
                                        <p:tav tm="0" fmla="#ppt_y-sin(pi*$)/27">
                                          <p:val>
                                            <p:fltVal val="0"/>
                                          </p:val>
                                        </p:tav>
                                        <p:tav tm="100000">
                                          <p:val>
                                            <p:fltVal val="1"/>
                                          </p:val>
                                        </p:tav>
                                      </p:tavLst>
                                    </p:anim>
                                    <p:anim calcmode="lin" valueType="num">
                                      <p:cBhvr>
                                        <p:cTn id="169" dur="82" tmFilter="0, 0; 0.125,0.2665; 0.25,0.4; 0.375,0.465; 0.5,0.5;  0.625,0.535; 0.75,0.6; 0.875,0.7335; 1,1">
                                          <p:stCondLst>
                                            <p:cond delay="828"/>
                                          </p:stCondLst>
                                        </p:cTn>
                                        <p:tgtEl>
                                          <p:spTgt spid="71"/>
                                        </p:tgtEl>
                                        <p:attrNameLst>
                                          <p:attrName>ppt_y</p:attrName>
                                        </p:attrNameLst>
                                      </p:cBhvr>
                                      <p:tavLst>
                                        <p:tav tm="0" fmla="#ppt_y-sin(pi*$)/81">
                                          <p:val>
                                            <p:fltVal val="0"/>
                                          </p:val>
                                        </p:tav>
                                        <p:tav tm="100000">
                                          <p:val>
                                            <p:fltVal val="1"/>
                                          </p:val>
                                        </p:tav>
                                      </p:tavLst>
                                    </p:anim>
                                    <p:animScale>
                                      <p:cBhvr>
                                        <p:cTn id="170" dur="13">
                                          <p:stCondLst>
                                            <p:cond delay="325"/>
                                          </p:stCondLst>
                                        </p:cTn>
                                        <p:tgtEl>
                                          <p:spTgt spid="71"/>
                                        </p:tgtEl>
                                      </p:cBhvr>
                                      <p:to x="100000" y="60000"/>
                                    </p:animScale>
                                    <p:animScale>
                                      <p:cBhvr>
                                        <p:cTn id="171" dur="83" decel="50000">
                                          <p:stCondLst>
                                            <p:cond delay="338"/>
                                          </p:stCondLst>
                                        </p:cTn>
                                        <p:tgtEl>
                                          <p:spTgt spid="71"/>
                                        </p:tgtEl>
                                      </p:cBhvr>
                                      <p:to x="100000" y="100000"/>
                                    </p:animScale>
                                    <p:animScale>
                                      <p:cBhvr>
                                        <p:cTn id="172" dur="13">
                                          <p:stCondLst>
                                            <p:cond delay="656"/>
                                          </p:stCondLst>
                                        </p:cTn>
                                        <p:tgtEl>
                                          <p:spTgt spid="71"/>
                                        </p:tgtEl>
                                      </p:cBhvr>
                                      <p:to x="100000" y="80000"/>
                                    </p:animScale>
                                    <p:animScale>
                                      <p:cBhvr>
                                        <p:cTn id="173" dur="83" decel="50000">
                                          <p:stCondLst>
                                            <p:cond delay="669"/>
                                          </p:stCondLst>
                                        </p:cTn>
                                        <p:tgtEl>
                                          <p:spTgt spid="71"/>
                                        </p:tgtEl>
                                      </p:cBhvr>
                                      <p:to x="100000" y="100000"/>
                                    </p:animScale>
                                    <p:animScale>
                                      <p:cBhvr>
                                        <p:cTn id="174" dur="13">
                                          <p:stCondLst>
                                            <p:cond delay="821"/>
                                          </p:stCondLst>
                                        </p:cTn>
                                        <p:tgtEl>
                                          <p:spTgt spid="71"/>
                                        </p:tgtEl>
                                      </p:cBhvr>
                                      <p:to x="100000" y="90000"/>
                                    </p:animScale>
                                    <p:animScale>
                                      <p:cBhvr>
                                        <p:cTn id="175" dur="83" decel="50000">
                                          <p:stCondLst>
                                            <p:cond delay="834"/>
                                          </p:stCondLst>
                                        </p:cTn>
                                        <p:tgtEl>
                                          <p:spTgt spid="71"/>
                                        </p:tgtEl>
                                      </p:cBhvr>
                                      <p:to x="100000" y="100000"/>
                                    </p:animScale>
                                    <p:animScale>
                                      <p:cBhvr>
                                        <p:cTn id="176" dur="13">
                                          <p:stCondLst>
                                            <p:cond delay="904"/>
                                          </p:stCondLst>
                                        </p:cTn>
                                        <p:tgtEl>
                                          <p:spTgt spid="71"/>
                                        </p:tgtEl>
                                      </p:cBhvr>
                                      <p:to x="100000" y="95000"/>
                                    </p:animScale>
                                    <p:animScale>
                                      <p:cBhvr>
                                        <p:cTn id="177" dur="83" decel="50000">
                                          <p:stCondLst>
                                            <p:cond delay="917"/>
                                          </p:stCondLst>
                                        </p:cTn>
                                        <p:tgtEl>
                                          <p:spTgt spid="71"/>
                                        </p:tgtEl>
                                      </p:cBhvr>
                                      <p:to x="100000" y="100000"/>
                                    </p:animScale>
                                  </p:childTnLst>
                                </p:cTn>
                              </p:par>
                            </p:childTnLst>
                          </p:cTn>
                        </p:par>
                        <p:par>
                          <p:cTn id="178" fill="hold">
                            <p:stCondLst>
                              <p:cond delay="1000"/>
                            </p:stCondLst>
                            <p:childTnLst>
                              <p:par>
                                <p:cTn id="179" presetID="10" presetClass="entr" presetSubtype="0" fill="hold" grpId="0" nodeType="afterEffect">
                                  <p:stCondLst>
                                    <p:cond delay="0"/>
                                  </p:stCondLst>
                                  <p:childTnLst>
                                    <p:set>
                                      <p:cBhvr>
                                        <p:cTn id="180" dur="1" fill="hold">
                                          <p:stCondLst>
                                            <p:cond delay="0"/>
                                          </p:stCondLst>
                                        </p:cTn>
                                        <p:tgtEl>
                                          <p:spTgt spid="12"/>
                                        </p:tgtEl>
                                        <p:attrNameLst>
                                          <p:attrName>style.visibility</p:attrName>
                                        </p:attrNameLst>
                                      </p:cBhvr>
                                      <p:to>
                                        <p:strVal val="visible"/>
                                      </p:to>
                                    </p:set>
                                    <p:animEffect transition="in" filter="fade">
                                      <p:cBhvr>
                                        <p:cTn id="18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19" grpId="0"/>
      <p:bldP spid="52" grpId="0"/>
      <p:bldP spid="63" grpId="0"/>
      <p:bldP spid="58" grpId="0"/>
      <p:bldP spid="71" grpId="0"/>
      <p:bldP spid="9" grpId="0" animBg="1"/>
      <p:bldP spid="10" grpId="0" animBg="1"/>
      <p:bldP spid="11" grpId="0" animBg="1"/>
      <p:bldP spid="42" grpId="0" animBg="1"/>
      <p:bldP spid="46" grpId="0" animBg="1"/>
      <p:bldP spid="84" grpId="0"/>
      <p:bldP spid="95" grpId="0"/>
      <p:bldP spid="113" grpId="0"/>
      <p:bldP spid="1037" grpId="0"/>
      <p:bldP spid="146"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Related Work</a:t>
            </a:r>
            <a:endParaRPr lang="zh-CN" altLang="en-US" dirty="0"/>
          </a:p>
        </p:txBody>
      </p:sp>
      <p:sp>
        <p:nvSpPr>
          <p:cNvPr id="3" name="Content Placeholder 2"/>
          <p:cNvSpPr>
            <a:spLocks noGrp="1"/>
          </p:cNvSpPr>
          <p:nvPr>
            <p:ph idx="1"/>
          </p:nvPr>
        </p:nvSpPr>
        <p:spPr>
          <a:xfrm>
            <a:off x="628650" y="1825625"/>
            <a:ext cx="7886700" cy="1367951"/>
          </a:xfrm>
        </p:spPr>
        <p:txBody>
          <a:bodyPr/>
          <a:lstStyle/>
          <a:p>
            <a:r>
              <a:rPr lang="en-US" altLang="zh-CN" dirty="0" smtClean="0"/>
              <a:t>Friend suggestion based on a single platform</a:t>
            </a:r>
          </a:p>
          <a:p>
            <a:pPr lvl="1"/>
            <a:r>
              <a:rPr lang="en-US" altLang="zh-CN" dirty="0" smtClean="0">
                <a:solidFill>
                  <a:srgbClr val="0070C0"/>
                </a:solidFill>
              </a:rPr>
              <a:t>Topology </a:t>
            </a:r>
            <a:r>
              <a:rPr lang="en-US" altLang="zh-CN" dirty="0" smtClean="0"/>
              <a:t>/</a:t>
            </a:r>
            <a:r>
              <a:rPr lang="en-US" altLang="zh-CN" dirty="0" smtClean="0">
                <a:solidFill>
                  <a:srgbClr val="0070C0"/>
                </a:solidFill>
              </a:rPr>
              <a:t> Structure </a:t>
            </a:r>
            <a:r>
              <a:rPr lang="en-US" altLang="zh-CN" dirty="0" smtClean="0"/>
              <a:t>(David </a:t>
            </a:r>
            <a:r>
              <a:rPr lang="en-US" altLang="zh-CN" dirty="0" err="1" smtClean="0"/>
              <a:t>Liben-Nowell</a:t>
            </a:r>
            <a:r>
              <a:rPr lang="en-US" altLang="zh-CN" dirty="0" smtClean="0"/>
              <a:t> et al. CIKM’03)</a:t>
            </a:r>
          </a:p>
          <a:p>
            <a:pPr lvl="1"/>
            <a:r>
              <a:rPr lang="en-US" altLang="zh-CN" dirty="0" err="1" smtClean="0">
                <a:solidFill>
                  <a:srgbClr val="0070C0"/>
                </a:solidFill>
              </a:rPr>
              <a:t>Homophily</a:t>
            </a:r>
            <a:r>
              <a:rPr lang="en-US" altLang="zh-CN" dirty="0" smtClean="0">
                <a:solidFill>
                  <a:srgbClr val="0070C0"/>
                </a:solidFill>
              </a:rPr>
              <a:t> </a:t>
            </a:r>
            <a:r>
              <a:rPr lang="en-US" altLang="zh-CN" dirty="0" smtClean="0"/>
              <a:t>(</a:t>
            </a:r>
            <a:r>
              <a:rPr lang="en-US" altLang="zh-CN" dirty="0" err="1" smtClean="0"/>
              <a:t>Jinfeng</a:t>
            </a:r>
            <a:r>
              <a:rPr lang="en-US" altLang="zh-CN" dirty="0" smtClean="0"/>
              <a:t> </a:t>
            </a:r>
            <a:r>
              <a:rPr lang="en-US" altLang="zh-CN" dirty="0" err="1" smtClean="0"/>
              <a:t>Zhuang</a:t>
            </a:r>
            <a:r>
              <a:rPr lang="en-US" altLang="zh-CN" dirty="0" smtClean="0"/>
              <a:t> et al. MM’11)</a:t>
            </a:r>
          </a:p>
          <a:p>
            <a:pPr marL="457200" lvl="1" indent="0">
              <a:buNone/>
            </a:pPr>
            <a:endParaRPr lang="en-US" altLang="zh-CN" dirty="0" smtClean="0"/>
          </a:p>
        </p:txBody>
      </p:sp>
      <p:sp>
        <p:nvSpPr>
          <p:cNvPr id="5" name="Content Placeholder 2"/>
          <p:cNvSpPr txBox="1">
            <a:spLocks/>
          </p:cNvSpPr>
          <p:nvPr/>
        </p:nvSpPr>
        <p:spPr>
          <a:xfrm>
            <a:off x="628650" y="3098042"/>
            <a:ext cx="7886700" cy="2606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zh-CN" dirty="0" smtClean="0"/>
          </a:p>
          <a:p>
            <a:r>
              <a:rPr lang="en-US" altLang="zh-CN" dirty="0" smtClean="0"/>
              <a:t>Cross-platform Analysis</a:t>
            </a:r>
          </a:p>
          <a:p>
            <a:pPr lvl="1"/>
            <a:r>
              <a:rPr lang="en-US" altLang="zh-CN" dirty="0" smtClean="0">
                <a:solidFill>
                  <a:srgbClr val="0070C0"/>
                </a:solidFill>
              </a:rPr>
              <a:t>Cross-platform collaboration </a:t>
            </a:r>
            <a:r>
              <a:rPr lang="en-US" altLang="zh-CN" dirty="0" smtClean="0"/>
              <a:t>(F. Abel et al. UMUAI’11, </a:t>
            </a:r>
            <a:r>
              <a:rPr lang="en-US" altLang="zh-CN" dirty="0" err="1" smtClean="0"/>
              <a:t>Suman</a:t>
            </a:r>
            <a:r>
              <a:rPr lang="en-US" altLang="zh-CN" dirty="0" smtClean="0"/>
              <a:t> D. Roy et al. MM’12)</a:t>
            </a:r>
          </a:p>
          <a:p>
            <a:pPr lvl="1"/>
            <a:r>
              <a:rPr lang="en-US" altLang="zh-CN" dirty="0" smtClean="0">
                <a:solidFill>
                  <a:srgbClr val="0070C0"/>
                </a:solidFill>
              </a:rPr>
              <a:t>Multi-platform difference analysis </a:t>
            </a:r>
            <a:r>
              <a:rPr lang="en-US" altLang="zh-CN" dirty="0" smtClean="0"/>
              <a:t>(Kristina </a:t>
            </a:r>
            <a:r>
              <a:rPr lang="en-US" altLang="zh-CN" dirty="0" err="1" smtClean="0"/>
              <a:t>Lerman</a:t>
            </a:r>
            <a:r>
              <a:rPr lang="en-US" altLang="zh-CN" dirty="0" smtClean="0"/>
              <a:t> et al. ICWSM’10)</a:t>
            </a:r>
            <a:endParaRPr lang="zh-CN" altLang="en-US" dirty="0"/>
          </a:p>
        </p:txBody>
      </p:sp>
      <p:sp>
        <p:nvSpPr>
          <p:cNvPr id="4" name="TextBox 3"/>
          <p:cNvSpPr txBox="1"/>
          <p:nvPr/>
        </p:nvSpPr>
        <p:spPr>
          <a:xfrm>
            <a:off x="907576" y="3098042"/>
            <a:ext cx="732884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anose="05000000000000000000" pitchFamily="2" charset="2"/>
              <a:buChar char="ü"/>
            </a:pPr>
            <a:r>
              <a:rPr lang="en-US" altLang="zh-CN" sz="2400" dirty="0" smtClean="0">
                <a:solidFill>
                  <a:srgbClr val="FF0000"/>
                </a:solidFill>
              </a:rPr>
              <a:t>Friend suggestion will fail for completely cold-start scenario.</a:t>
            </a:r>
          </a:p>
          <a:p>
            <a:pPr marL="285750" indent="-285750">
              <a:buFont typeface="Wingdings" panose="05000000000000000000" pitchFamily="2" charset="2"/>
              <a:buChar char="ü"/>
            </a:pPr>
            <a:r>
              <a:rPr lang="en-US" altLang="zh-CN" sz="2400" dirty="0" smtClean="0">
                <a:solidFill>
                  <a:srgbClr val="FF0000"/>
                </a:solidFill>
              </a:rPr>
              <a:t>Not on user level for most cross-platform analysis</a:t>
            </a:r>
            <a:r>
              <a:rPr lang="en-US" altLang="zh-CN" sz="2400" dirty="0">
                <a:solidFill>
                  <a:srgbClr val="FF0000"/>
                </a:solidFill>
              </a:rPr>
              <a:t>.</a:t>
            </a:r>
            <a:endParaRPr lang="zh-CN" altLang="en-US" sz="2400" dirty="0">
              <a:solidFill>
                <a:srgbClr val="FF0000"/>
              </a:solidFill>
            </a:endParaRPr>
          </a:p>
        </p:txBody>
      </p:sp>
    </p:spTree>
    <p:extLst>
      <p:ext uri="{BB962C8B-B14F-4D97-AF65-F5344CB8AC3E}">
        <p14:creationId xmlns:p14="http://schemas.microsoft.com/office/powerpoint/2010/main" val="59591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a:t>Our </a:t>
            </a:r>
            <a:r>
              <a:rPr lang="en-US" altLang="zh-CN" dirty="0" smtClean="0"/>
              <a:t>Work</a:t>
            </a:r>
            <a:endParaRPr lang="zh-CN" altLang="en-US" dirty="0"/>
          </a:p>
        </p:txBody>
      </p:sp>
      <p:sp>
        <p:nvSpPr>
          <p:cNvPr id="3" name="Content Placeholder 2"/>
          <p:cNvSpPr>
            <a:spLocks noGrp="1"/>
          </p:cNvSpPr>
          <p:nvPr>
            <p:ph idx="1"/>
          </p:nvPr>
        </p:nvSpPr>
        <p:spPr/>
        <p:txBody>
          <a:bodyPr/>
          <a:lstStyle/>
          <a:p>
            <a:r>
              <a:rPr lang="en-US" altLang="zh-CN" dirty="0" smtClean="0"/>
              <a:t>Two Parts</a:t>
            </a:r>
          </a:p>
          <a:p>
            <a:pPr lvl="1">
              <a:buFont typeface="Wingdings" panose="05000000000000000000" pitchFamily="2" charset="2"/>
              <a:buChar char="Ø"/>
            </a:pPr>
            <a:r>
              <a:rPr lang="en-US" altLang="zh-CN" dirty="0" smtClean="0"/>
              <a:t>  Cross-platform </a:t>
            </a:r>
            <a:r>
              <a:rPr lang="en-US" altLang="zh-CN" dirty="0" smtClean="0"/>
              <a:t>Data Analysis</a:t>
            </a:r>
            <a:endParaRPr lang="en-US" altLang="zh-CN" dirty="0" smtClean="0"/>
          </a:p>
          <a:p>
            <a:pPr lvl="1">
              <a:buFont typeface="Wingdings" panose="05000000000000000000" pitchFamily="2" charset="2"/>
              <a:buChar char="Ø"/>
            </a:pPr>
            <a:r>
              <a:rPr lang="en-US" altLang="zh-CN" dirty="0" smtClean="0"/>
              <a:t>  Cold-start Friend Recommendation</a:t>
            </a:r>
          </a:p>
          <a:p>
            <a:pPr lvl="1">
              <a:buFont typeface="Wingdings" panose="05000000000000000000" pitchFamily="2" charset="2"/>
              <a:buChar char="Ø"/>
            </a:pPr>
            <a:endParaRPr lang="en-US" altLang="zh-CN" dirty="0" smtClean="0"/>
          </a:p>
          <a:p>
            <a:r>
              <a:rPr lang="en-US" altLang="zh-CN" dirty="0" smtClean="0"/>
              <a:t>Flowchart</a:t>
            </a:r>
            <a:endParaRPr lang="zh-CN" altLang="en-US" dirty="0"/>
          </a:p>
        </p:txBody>
      </p:sp>
      <p:sp>
        <p:nvSpPr>
          <p:cNvPr id="4" name="Rectangle 3"/>
          <p:cNvSpPr/>
          <p:nvPr/>
        </p:nvSpPr>
        <p:spPr>
          <a:xfrm>
            <a:off x="895653" y="4492171"/>
            <a:ext cx="1439333" cy="81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Data Collection</a:t>
            </a:r>
            <a:endParaRPr lang="zh-CN" altLang="en-US" dirty="0"/>
          </a:p>
        </p:txBody>
      </p:sp>
      <p:sp>
        <p:nvSpPr>
          <p:cNvPr id="5" name="Rectangle 4"/>
          <p:cNvSpPr/>
          <p:nvPr/>
        </p:nvSpPr>
        <p:spPr>
          <a:xfrm>
            <a:off x="3630690" y="4492171"/>
            <a:ext cx="1444170" cy="81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Data</a:t>
            </a:r>
          </a:p>
          <a:p>
            <a:pPr algn="ctr"/>
            <a:r>
              <a:rPr lang="en-US" altLang="zh-CN" dirty="0" smtClean="0"/>
              <a:t> Analysis</a:t>
            </a:r>
            <a:endParaRPr lang="zh-CN" altLang="en-US" dirty="0"/>
          </a:p>
        </p:txBody>
      </p:sp>
      <p:sp>
        <p:nvSpPr>
          <p:cNvPr id="6" name="Rectangle 5"/>
          <p:cNvSpPr/>
          <p:nvPr/>
        </p:nvSpPr>
        <p:spPr>
          <a:xfrm>
            <a:off x="6370564" y="4492171"/>
            <a:ext cx="1444170" cy="81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Application</a:t>
            </a:r>
            <a:endParaRPr lang="zh-CN" altLang="en-US" dirty="0"/>
          </a:p>
        </p:txBody>
      </p:sp>
      <p:cxnSp>
        <p:nvCxnSpPr>
          <p:cNvPr id="8" name="Straight Arrow Connector 7"/>
          <p:cNvCxnSpPr>
            <a:stCxn id="4" idx="3"/>
            <a:endCxn id="5" idx="1"/>
          </p:cNvCxnSpPr>
          <p:nvPr/>
        </p:nvCxnSpPr>
        <p:spPr>
          <a:xfrm>
            <a:off x="2334986" y="4898571"/>
            <a:ext cx="1295704"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52590" y="4252239"/>
            <a:ext cx="1439333" cy="646331"/>
          </a:xfrm>
          <a:prstGeom prst="rect">
            <a:avLst/>
          </a:prstGeom>
          <a:noFill/>
        </p:spPr>
        <p:txBody>
          <a:bodyPr wrap="square" rtlCol="0">
            <a:spAutoFit/>
          </a:bodyPr>
          <a:lstStyle/>
          <a:p>
            <a:pPr algn="ctr"/>
            <a:r>
              <a:rPr lang="en-US" altLang="zh-CN" dirty="0" smtClean="0"/>
              <a:t>Relation&amp;</a:t>
            </a:r>
          </a:p>
          <a:p>
            <a:pPr algn="ctr"/>
            <a:r>
              <a:rPr lang="en-US" altLang="zh-CN" dirty="0" smtClean="0"/>
              <a:t>Behavior</a:t>
            </a:r>
            <a:endParaRPr lang="zh-CN" altLang="en-US" dirty="0"/>
          </a:p>
        </p:txBody>
      </p:sp>
      <p:cxnSp>
        <p:nvCxnSpPr>
          <p:cNvPr id="12" name="Straight Arrow Connector 11"/>
          <p:cNvCxnSpPr>
            <a:stCxn id="5" idx="3"/>
            <a:endCxn id="6" idx="1"/>
          </p:cNvCxnSpPr>
          <p:nvPr/>
        </p:nvCxnSpPr>
        <p:spPr>
          <a:xfrm>
            <a:off x="5074860" y="4898571"/>
            <a:ext cx="1295704"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87627" y="4252240"/>
            <a:ext cx="1439333" cy="646331"/>
          </a:xfrm>
          <a:prstGeom prst="rect">
            <a:avLst/>
          </a:prstGeom>
          <a:noFill/>
        </p:spPr>
        <p:txBody>
          <a:bodyPr wrap="square" rtlCol="0">
            <a:spAutoFit/>
          </a:bodyPr>
          <a:lstStyle/>
          <a:p>
            <a:pPr algn="ctr"/>
            <a:r>
              <a:rPr lang="en-US" altLang="zh-CN" dirty="0" smtClean="0"/>
              <a:t>Observation</a:t>
            </a:r>
          </a:p>
          <a:p>
            <a:pPr algn="ctr"/>
            <a:r>
              <a:rPr lang="en-US" altLang="zh-CN" dirty="0" smtClean="0"/>
              <a:t>Results</a:t>
            </a:r>
            <a:endParaRPr lang="zh-CN" altLang="en-US" dirty="0"/>
          </a:p>
        </p:txBody>
      </p:sp>
    </p:spTree>
    <p:extLst>
      <p:ext uri="{BB962C8B-B14F-4D97-AF65-F5344CB8AC3E}">
        <p14:creationId xmlns:p14="http://schemas.microsoft.com/office/powerpoint/2010/main" val="4132638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Outline</a:t>
            </a:r>
            <a:endParaRPr lang="zh-CN" altLang="en-US" dirty="0"/>
          </a:p>
        </p:txBody>
      </p:sp>
      <p:sp>
        <p:nvSpPr>
          <p:cNvPr id="3" name="Content Placeholder 2"/>
          <p:cNvSpPr>
            <a:spLocks noGrp="1"/>
          </p:cNvSpPr>
          <p:nvPr>
            <p:ph idx="1"/>
          </p:nvPr>
        </p:nvSpPr>
        <p:spPr/>
        <p:txBody>
          <a:bodyPr>
            <a:normAutofit/>
          </a:bodyPr>
          <a:lstStyle/>
          <a:p>
            <a:r>
              <a:rPr lang="en-US" altLang="zh-CN" sz="3200" dirty="0" smtClean="0">
                <a:solidFill>
                  <a:schemeClr val="bg2"/>
                </a:solidFill>
              </a:rPr>
              <a:t>   Motivation</a:t>
            </a:r>
          </a:p>
          <a:p>
            <a:endParaRPr lang="en-US" altLang="zh-CN" sz="3200" dirty="0" smtClean="0"/>
          </a:p>
          <a:p>
            <a:r>
              <a:rPr lang="en-US" altLang="zh-CN" sz="3200" dirty="0" smtClean="0"/>
              <a:t>   Data Analysis</a:t>
            </a:r>
          </a:p>
          <a:p>
            <a:endParaRPr lang="en-US" altLang="zh-CN" sz="3200" dirty="0" smtClean="0"/>
          </a:p>
          <a:p>
            <a:r>
              <a:rPr lang="en-US" altLang="zh-CN" sz="3200" dirty="0" smtClean="0">
                <a:solidFill>
                  <a:schemeClr val="bg2"/>
                </a:solidFill>
              </a:rPr>
              <a:t>   Application</a:t>
            </a:r>
          </a:p>
          <a:p>
            <a:endParaRPr lang="en-US" altLang="zh-CN" sz="3200" dirty="0" smtClean="0"/>
          </a:p>
          <a:p>
            <a:r>
              <a:rPr lang="en-US" altLang="zh-CN" sz="3200" dirty="0" smtClean="0">
                <a:solidFill>
                  <a:schemeClr val="bg2"/>
                </a:solidFill>
              </a:rPr>
              <a:t>   Conclusion</a:t>
            </a:r>
          </a:p>
        </p:txBody>
      </p:sp>
    </p:spTree>
    <p:extLst>
      <p:ext uri="{BB962C8B-B14F-4D97-AF65-F5344CB8AC3E}">
        <p14:creationId xmlns:p14="http://schemas.microsoft.com/office/powerpoint/2010/main" val="3067092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a:t>Data </a:t>
            </a:r>
            <a:r>
              <a:rPr lang="en-US" altLang="zh-CN" dirty="0" smtClean="0"/>
              <a:t>Collection</a:t>
            </a:r>
            <a:endParaRPr lang="zh-CN" alt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307" y="3713910"/>
            <a:ext cx="899615" cy="89961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4315" y="3605511"/>
            <a:ext cx="1116415" cy="111641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41923" y="3550918"/>
            <a:ext cx="1225597" cy="1225597"/>
          </a:xfrm>
          <a:prstGeom prst="rect">
            <a:avLst/>
          </a:prstGeom>
        </p:spPr>
      </p:pic>
      <p:pic>
        <p:nvPicPr>
          <p:cNvPr id="7" name="图片 4" descr="User2.png"/>
          <p:cNvPicPr>
            <a:picLocks noChangeAspect="1"/>
          </p:cNvPicPr>
          <p:nvPr/>
        </p:nvPicPr>
        <p:blipFill>
          <a:blip r:embed="rId6" cstate="print"/>
          <a:stretch>
            <a:fillRect/>
          </a:stretch>
        </p:blipFill>
        <p:spPr>
          <a:xfrm>
            <a:off x="6305262" y="2615175"/>
            <a:ext cx="955342" cy="955342"/>
          </a:xfrm>
          <a:prstGeom prst="rect">
            <a:avLst/>
          </a:prstGeom>
        </p:spPr>
      </p:pic>
      <p:pic>
        <p:nvPicPr>
          <p:cNvPr id="8" name="图片 4" descr="User2.png"/>
          <p:cNvPicPr>
            <a:picLocks noChangeAspect="1"/>
          </p:cNvPicPr>
          <p:nvPr/>
        </p:nvPicPr>
        <p:blipFill>
          <a:blip r:embed="rId6" cstate="print"/>
          <a:stretch>
            <a:fillRect/>
          </a:stretch>
        </p:blipFill>
        <p:spPr>
          <a:xfrm>
            <a:off x="6281661" y="4721926"/>
            <a:ext cx="955342" cy="955342"/>
          </a:xfrm>
          <a:prstGeom prst="rect">
            <a:avLst/>
          </a:prstGeom>
        </p:spPr>
      </p:pic>
      <p:cxnSp>
        <p:nvCxnSpPr>
          <p:cNvPr id="12" name="Straight Arrow Connector 11"/>
          <p:cNvCxnSpPr>
            <a:stCxn id="4" idx="3"/>
            <a:endCxn id="5" idx="1"/>
          </p:cNvCxnSpPr>
          <p:nvPr/>
        </p:nvCxnSpPr>
        <p:spPr>
          <a:xfrm>
            <a:off x="1274922" y="4163718"/>
            <a:ext cx="769393" cy="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86722" y="3794385"/>
            <a:ext cx="769393" cy="400110"/>
          </a:xfrm>
          <a:prstGeom prst="rect">
            <a:avLst/>
          </a:prstGeom>
          <a:noFill/>
        </p:spPr>
        <p:txBody>
          <a:bodyPr wrap="square" rtlCol="0">
            <a:spAutoFit/>
          </a:bodyPr>
          <a:lstStyle/>
          <a:p>
            <a:r>
              <a:rPr lang="en-US" altLang="zh-CN" sz="2000" dirty="0" smtClean="0"/>
              <a:t>crawl</a:t>
            </a:r>
            <a:endParaRPr lang="zh-CN" altLang="en-US" sz="2000" dirty="0"/>
          </a:p>
        </p:txBody>
      </p:sp>
      <p:cxnSp>
        <p:nvCxnSpPr>
          <p:cNvPr id="17" name="Straight Arrow Connector 16"/>
          <p:cNvCxnSpPr>
            <a:stCxn id="5" idx="3"/>
            <a:endCxn id="6" idx="1"/>
          </p:cNvCxnSpPr>
          <p:nvPr/>
        </p:nvCxnSpPr>
        <p:spPr>
          <a:xfrm flipV="1">
            <a:off x="3160730" y="4163717"/>
            <a:ext cx="781193" cy="2"/>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97339" y="3794385"/>
            <a:ext cx="856114" cy="400110"/>
          </a:xfrm>
          <a:prstGeom prst="rect">
            <a:avLst/>
          </a:prstGeom>
          <a:noFill/>
        </p:spPr>
        <p:txBody>
          <a:bodyPr wrap="square" rtlCol="0">
            <a:spAutoFit/>
          </a:bodyPr>
          <a:lstStyle/>
          <a:p>
            <a:r>
              <a:rPr lang="en-US" altLang="zh-CN" sz="2000" dirty="0" smtClean="0"/>
              <a:t>filter</a:t>
            </a:r>
            <a:endParaRPr lang="zh-CN" altLang="en-US" sz="2000" dirty="0"/>
          </a:p>
        </p:txBody>
      </p:sp>
      <p:sp>
        <p:nvSpPr>
          <p:cNvPr id="22" name="任意多边形 19"/>
          <p:cNvSpPr/>
          <p:nvPr/>
        </p:nvSpPr>
        <p:spPr>
          <a:xfrm>
            <a:off x="5056064" y="3297954"/>
            <a:ext cx="1249197" cy="558213"/>
          </a:xfrm>
          <a:custGeom>
            <a:avLst/>
            <a:gdLst>
              <a:gd name="connsiteX0" fmla="*/ 0 w 1769807"/>
              <a:gd name="connsiteY0" fmla="*/ 973393 h 973393"/>
              <a:gd name="connsiteX1" fmla="*/ 914400 w 1769807"/>
              <a:gd name="connsiteY1" fmla="*/ 191729 h 973393"/>
              <a:gd name="connsiteX2" fmla="*/ 1769807 w 1769807"/>
              <a:gd name="connsiteY2" fmla="*/ 0 h 973393"/>
            </a:gdLst>
            <a:ahLst/>
            <a:cxnLst>
              <a:cxn ang="0">
                <a:pos x="connsiteX0" y="connsiteY0"/>
              </a:cxn>
              <a:cxn ang="0">
                <a:pos x="connsiteX1" y="connsiteY1"/>
              </a:cxn>
              <a:cxn ang="0">
                <a:pos x="connsiteX2" y="connsiteY2"/>
              </a:cxn>
            </a:cxnLst>
            <a:rect l="l" t="t" r="r" b="b"/>
            <a:pathLst>
              <a:path w="1769807" h="973393">
                <a:moveTo>
                  <a:pt x="0" y="973393"/>
                </a:moveTo>
                <a:cubicBezTo>
                  <a:pt x="309716" y="663677"/>
                  <a:pt x="619432" y="353961"/>
                  <a:pt x="914400" y="191729"/>
                </a:cubicBezTo>
                <a:cubicBezTo>
                  <a:pt x="1209368" y="29497"/>
                  <a:pt x="1489587" y="14748"/>
                  <a:pt x="1769807" y="0"/>
                </a:cubicBezTo>
              </a:path>
            </a:pathLst>
          </a:custGeom>
          <a:ln w="508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任意多边形 20"/>
          <p:cNvSpPr/>
          <p:nvPr/>
        </p:nvSpPr>
        <p:spPr>
          <a:xfrm>
            <a:off x="5111792" y="4532566"/>
            <a:ext cx="1249197" cy="536742"/>
          </a:xfrm>
          <a:custGeom>
            <a:avLst/>
            <a:gdLst>
              <a:gd name="connsiteX0" fmla="*/ 0 w 1504335"/>
              <a:gd name="connsiteY0" fmla="*/ 0 h 902110"/>
              <a:gd name="connsiteX1" fmla="*/ 737419 w 1504335"/>
              <a:gd name="connsiteY1" fmla="*/ 752168 h 902110"/>
              <a:gd name="connsiteX2" fmla="*/ 1504335 w 1504335"/>
              <a:gd name="connsiteY2" fmla="*/ 899652 h 902110"/>
            </a:gdLst>
            <a:ahLst/>
            <a:cxnLst>
              <a:cxn ang="0">
                <a:pos x="connsiteX0" y="connsiteY0"/>
              </a:cxn>
              <a:cxn ang="0">
                <a:pos x="connsiteX1" y="connsiteY1"/>
              </a:cxn>
              <a:cxn ang="0">
                <a:pos x="connsiteX2" y="connsiteY2"/>
              </a:cxn>
            </a:cxnLst>
            <a:rect l="l" t="t" r="r" b="b"/>
            <a:pathLst>
              <a:path w="1504335" h="902110">
                <a:moveTo>
                  <a:pt x="0" y="0"/>
                </a:moveTo>
                <a:cubicBezTo>
                  <a:pt x="243348" y="301113"/>
                  <a:pt x="486697" y="602226"/>
                  <a:pt x="737419" y="752168"/>
                </a:cubicBezTo>
                <a:cubicBezTo>
                  <a:pt x="988142" y="902110"/>
                  <a:pt x="1246238" y="900881"/>
                  <a:pt x="1504335" y="899652"/>
                </a:cubicBezTo>
              </a:path>
            </a:pathLst>
          </a:custGeom>
          <a:ln w="508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4" name="TextBox 23"/>
          <p:cNvSpPr txBox="1"/>
          <p:nvPr/>
        </p:nvSpPr>
        <p:spPr>
          <a:xfrm>
            <a:off x="5200803" y="3126259"/>
            <a:ext cx="892650" cy="400110"/>
          </a:xfrm>
          <a:prstGeom prst="rect">
            <a:avLst/>
          </a:prstGeom>
          <a:noFill/>
        </p:spPr>
        <p:txBody>
          <a:bodyPr wrap="square" rtlCol="0">
            <a:spAutoFit/>
          </a:bodyPr>
          <a:lstStyle/>
          <a:p>
            <a:r>
              <a:rPr lang="en-US" altLang="zh-CN" sz="2000" dirty="0" err="1" smtClean="0"/>
              <a:t>Flickr</a:t>
            </a:r>
            <a:endParaRPr lang="zh-CN" altLang="en-US" sz="2000" dirty="0"/>
          </a:p>
        </p:txBody>
      </p:sp>
      <p:sp>
        <p:nvSpPr>
          <p:cNvPr id="25" name="TextBox 24"/>
          <p:cNvSpPr txBox="1"/>
          <p:nvPr/>
        </p:nvSpPr>
        <p:spPr>
          <a:xfrm>
            <a:off x="5078656" y="4802379"/>
            <a:ext cx="1040146" cy="400110"/>
          </a:xfrm>
          <a:prstGeom prst="rect">
            <a:avLst/>
          </a:prstGeom>
          <a:noFill/>
        </p:spPr>
        <p:txBody>
          <a:bodyPr wrap="square" rtlCol="0">
            <a:spAutoFit/>
          </a:bodyPr>
          <a:lstStyle/>
          <a:p>
            <a:r>
              <a:rPr lang="en-US" altLang="zh-CN" sz="2000" dirty="0" smtClean="0"/>
              <a:t>Twitter</a:t>
            </a:r>
            <a:endParaRPr lang="zh-CN" altLang="en-US" sz="2000" dirty="0"/>
          </a:p>
        </p:txBody>
      </p:sp>
      <p:pic>
        <p:nvPicPr>
          <p:cNvPr id="26" name="图片 32" descr="group.jpg"/>
          <p:cNvPicPr>
            <a:picLocks noChangeAspect="1"/>
          </p:cNvPicPr>
          <p:nvPr/>
        </p:nvPicPr>
        <p:blipFill>
          <a:blip r:embed="rId7" cstate="print"/>
          <a:stretch>
            <a:fillRect/>
          </a:stretch>
        </p:blipFill>
        <p:spPr>
          <a:xfrm>
            <a:off x="5351055" y="2223239"/>
            <a:ext cx="452439" cy="452439"/>
          </a:xfrm>
          <a:prstGeom prst="rect">
            <a:avLst/>
          </a:prstGeom>
        </p:spPr>
      </p:pic>
      <p:pic>
        <p:nvPicPr>
          <p:cNvPr id="27" name="图片 33" descr="group4.jpg"/>
          <p:cNvPicPr>
            <a:picLocks noChangeAspect="1"/>
          </p:cNvPicPr>
          <p:nvPr/>
        </p:nvPicPr>
        <p:blipFill>
          <a:blip r:embed="rId8" cstate="print"/>
          <a:stretch>
            <a:fillRect/>
          </a:stretch>
        </p:blipFill>
        <p:spPr>
          <a:xfrm>
            <a:off x="5639087" y="2007215"/>
            <a:ext cx="339329" cy="339329"/>
          </a:xfrm>
          <a:prstGeom prst="rect">
            <a:avLst/>
          </a:prstGeom>
        </p:spPr>
      </p:pic>
      <p:pic>
        <p:nvPicPr>
          <p:cNvPr id="28" name="图片 34" descr="group2.jpg"/>
          <p:cNvPicPr>
            <a:picLocks noChangeAspect="1"/>
          </p:cNvPicPr>
          <p:nvPr/>
        </p:nvPicPr>
        <p:blipFill>
          <a:blip r:embed="rId9" cstate="print"/>
          <a:stretch>
            <a:fillRect/>
          </a:stretch>
        </p:blipFill>
        <p:spPr>
          <a:xfrm>
            <a:off x="5799563" y="2332258"/>
            <a:ext cx="357706" cy="357706"/>
          </a:xfrm>
          <a:prstGeom prst="rect">
            <a:avLst/>
          </a:prstGeom>
        </p:spPr>
      </p:pic>
      <p:sp>
        <p:nvSpPr>
          <p:cNvPr id="29" name="TextBox 28"/>
          <p:cNvSpPr txBox="1"/>
          <p:nvPr/>
        </p:nvSpPr>
        <p:spPr>
          <a:xfrm>
            <a:off x="5150580" y="1433887"/>
            <a:ext cx="1297966" cy="646331"/>
          </a:xfrm>
          <a:prstGeom prst="rect">
            <a:avLst/>
          </a:prstGeom>
          <a:noFill/>
        </p:spPr>
        <p:txBody>
          <a:bodyPr wrap="square" rtlCol="0">
            <a:spAutoFit/>
          </a:bodyPr>
          <a:lstStyle/>
          <a:p>
            <a:pPr algn="ctr"/>
            <a:r>
              <a:rPr lang="en-US" altLang="zh-CN" dirty="0" smtClean="0"/>
              <a:t>Interested groups</a:t>
            </a:r>
            <a:endParaRPr lang="zh-CN" altLang="en-US" dirty="0"/>
          </a:p>
        </p:txBody>
      </p:sp>
      <p:pic>
        <p:nvPicPr>
          <p:cNvPr id="31" name="图片 12" descr="6309147284_720e9288c5_t.jpg"/>
          <p:cNvPicPr>
            <a:picLocks noChangeAspect="1"/>
          </p:cNvPicPr>
          <p:nvPr/>
        </p:nvPicPr>
        <p:blipFill>
          <a:blip r:embed="rId10" cstate="print"/>
          <a:stretch>
            <a:fillRect/>
          </a:stretch>
        </p:blipFill>
        <p:spPr>
          <a:xfrm>
            <a:off x="6695565" y="1649367"/>
            <a:ext cx="342803" cy="342803"/>
          </a:xfrm>
          <a:prstGeom prst="rect">
            <a:avLst/>
          </a:prstGeom>
        </p:spPr>
      </p:pic>
      <p:pic>
        <p:nvPicPr>
          <p:cNvPr id="32" name="图片 13" descr="6949751422_04c2a5c993_m.jpg"/>
          <p:cNvPicPr>
            <a:picLocks noChangeAspect="1"/>
          </p:cNvPicPr>
          <p:nvPr/>
        </p:nvPicPr>
        <p:blipFill>
          <a:blip r:embed="rId11" cstate="print"/>
          <a:stretch>
            <a:fillRect/>
          </a:stretch>
        </p:blipFill>
        <p:spPr>
          <a:xfrm>
            <a:off x="7002680" y="1831326"/>
            <a:ext cx="332827" cy="332827"/>
          </a:xfrm>
          <a:prstGeom prst="rect">
            <a:avLst/>
          </a:prstGeom>
        </p:spPr>
      </p:pic>
      <p:pic>
        <p:nvPicPr>
          <p:cNvPr id="33" name="图片 14" descr="3480054159_22777ce528_t.jpg"/>
          <p:cNvPicPr>
            <a:picLocks noChangeAspect="1"/>
          </p:cNvPicPr>
          <p:nvPr/>
        </p:nvPicPr>
        <p:blipFill>
          <a:blip r:embed="rId12" cstate="print"/>
          <a:stretch>
            <a:fillRect/>
          </a:stretch>
        </p:blipFill>
        <p:spPr>
          <a:xfrm>
            <a:off x="6686208" y="1990903"/>
            <a:ext cx="324645" cy="324645"/>
          </a:xfrm>
          <a:prstGeom prst="rect">
            <a:avLst/>
          </a:prstGeom>
        </p:spPr>
      </p:pic>
      <p:pic>
        <p:nvPicPr>
          <p:cNvPr id="34" name="图片 15" descr="8149375513_c2f37308d1_m.jpg"/>
          <p:cNvPicPr>
            <a:picLocks noChangeAspect="1"/>
          </p:cNvPicPr>
          <p:nvPr/>
        </p:nvPicPr>
        <p:blipFill>
          <a:blip r:embed="rId13" cstate="print"/>
          <a:stretch>
            <a:fillRect/>
          </a:stretch>
        </p:blipFill>
        <p:spPr>
          <a:xfrm>
            <a:off x="6378401" y="1861052"/>
            <a:ext cx="324643" cy="324643"/>
          </a:xfrm>
          <a:prstGeom prst="rect">
            <a:avLst/>
          </a:prstGeom>
        </p:spPr>
      </p:pic>
      <p:sp>
        <p:nvSpPr>
          <p:cNvPr id="35" name="TextBox 34"/>
          <p:cNvSpPr txBox="1"/>
          <p:nvPr/>
        </p:nvSpPr>
        <p:spPr>
          <a:xfrm>
            <a:off x="6378401" y="1306594"/>
            <a:ext cx="1324308" cy="369332"/>
          </a:xfrm>
          <a:prstGeom prst="rect">
            <a:avLst/>
          </a:prstGeom>
          <a:noFill/>
        </p:spPr>
        <p:txBody>
          <a:bodyPr wrap="square" rtlCol="0">
            <a:spAutoFit/>
          </a:bodyPr>
          <a:lstStyle/>
          <a:p>
            <a:r>
              <a:rPr lang="en-US" altLang="zh-CN" dirty="0" smtClean="0"/>
              <a:t>Image set</a:t>
            </a:r>
            <a:endParaRPr lang="zh-CN" altLang="en-US" dirty="0"/>
          </a:p>
        </p:txBody>
      </p:sp>
      <p:sp>
        <p:nvSpPr>
          <p:cNvPr id="36" name="云形 10"/>
          <p:cNvSpPr/>
          <p:nvPr/>
        </p:nvSpPr>
        <p:spPr>
          <a:xfrm>
            <a:off x="7472413" y="1900134"/>
            <a:ext cx="1152128" cy="775544"/>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36"/>
          <p:cNvSpPr txBox="1"/>
          <p:nvPr/>
        </p:nvSpPr>
        <p:spPr>
          <a:xfrm>
            <a:off x="8148962" y="1972142"/>
            <a:ext cx="475579" cy="307777"/>
          </a:xfrm>
          <a:prstGeom prst="rect">
            <a:avLst/>
          </a:prstGeom>
          <a:noFill/>
        </p:spPr>
        <p:txBody>
          <a:bodyPr wrap="none" rtlCol="0">
            <a:spAutoFit/>
          </a:bodyPr>
          <a:lstStyle/>
          <a:p>
            <a:r>
              <a:rPr lang="en-US" altLang="zh-CN" sz="1400" dirty="0" smtClean="0">
                <a:solidFill>
                  <a:srgbClr val="0070C0"/>
                </a:solidFill>
              </a:rPr>
              <a:t>bird</a:t>
            </a:r>
            <a:endParaRPr lang="zh-CN" altLang="en-US" sz="1400" dirty="0">
              <a:solidFill>
                <a:srgbClr val="0070C0"/>
              </a:solidFill>
            </a:endParaRPr>
          </a:p>
        </p:txBody>
      </p:sp>
      <p:sp>
        <p:nvSpPr>
          <p:cNvPr id="38" name="TextBox 37"/>
          <p:cNvSpPr txBox="1"/>
          <p:nvPr/>
        </p:nvSpPr>
        <p:spPr>
          <a:xfrm>
            <a:off x="7472413" y="2044150"/>
            <a:ext cx="569580" cy="369332"/>
          </a:xfrm>
          <a:prstGeom prst="rect">
            <a:avLst/>
          </a:prstGeom>
          <a:noFill/>
        </p:spPr>
        <p:txBody>
          <a:bodyPr wrap="none" rtlCol="0">
            <a:spAutoFit/>
          </a:bodyPr>
          <a:lstStyle/>
          <a:p>
            <a:r>
              <a:rPr lang="en-US" altLang="zh-CN" dirty="0" smtClean="0">
                <a:solidFill>
                  <a:srgbClr val="0070C0"/>
                </a:solidFill>
              </a:rPr>
              <a:t>tree</a:t>
            </a:r>
            <a:endParaRPr lang="zh-CN" altLang="en-US" dirty="0">
              <a:solidFill>
                <a:srgbClr val="0070C0"/>
              </a:solidFill>
            </a:endParaRPr>
          </a:p>
        </p:txBody>
      </p:sp>
      <p:sp>
        <p:nvSpPr>
          <p:cNvPr id="39" name="TextBox 38"/>
          <p:cNvSpPr txBox="1"/>
          <p:nvPr/>
        </p:nvSpPr>
        <p:spPr>
          <a:xfrm>
            <a:off x="7925693" y="2116158"/>
            <a:ext cx="482824" cy="369332"/>
          </a:xfrm>
          <a:prstGeom prst="rect">
            <a:avLst/>
          </a:prstGeom>
          <a:noFill/>
        </p:spPr>
        <p:txBody>
          <a:bodyPr wrap="none" rtlCol="0">
            <a:spAutoFit/>
          </a:bodyPr>
          <a:lstStyle/>
          <a:p>
            <a:r>
              <a:rPr lang="en-US" altLang="zh-CN" dirty="0" smtClean="0">
                <a:solidFill>
                  <a:srgbClr val="0070C0"/>
                </a:solidFill>
              </a:rPr>
              <a:t>sky</a:t>
            </a:r>
            <a:endParaRPr lang="zh-CN" altLang="en-US" dirty="0">
              <a:solidFill>
                <a:srgbClr val="0070C0"/>
              </a:solidFill>
            </a:endParaRPr>
          </a:p>
        </p:txBody>
      </p:sp>
      <p:sp>
        <p:nvSpPr>
          <p:cNvPr id="40" name="TextBox 39"/>
          <p:cNvSpPr txBox="1"/>
          <p:nvPr/>
        </p:nvSpPr>
        <p:spPr>
          <a:xfrm>
            <a:off x="7544421" y="2332182"/>
            <a:ext cx="625492" cy="307777"/>
          </a:xfrm>
          <a:prstGeom prst="rect">
            <a:avLst/>
          </a:prstGeom>
          <a:noFill/>
        </p:spPr>
        <p:txBody>
          <a:bodyPr wrap="none" rtlCol="0">
            <a:spAutoFit/>
          </a:bodyPr>
          <a:lstStyle/>
          <a:p>
            <a:r>
              <a:rPr lang="en-US" altLang="zh-CN" sz="1400" dirty="0" smtClean="0">
                <a:solidFill>
                  <a:srgbClr val="0070C0"/>
                </a:solidFill>
              </a:rPr>
              <a:t>beach</a:t>
            </a:r>
            <a:endParaRPr lang="zh-CN" altLang="en-US" sz="1400" dirty="0">
              <a:solidFill>
                <a:srgbClr val="0070C0"/>
              </a:solidFill>
            </a:endParaRPr>
          </a:p>
        </p:txBody>
      </p:sp>
      <p:sp>
        <p:nvSpPr>
          <p:cNvPr id="41" name="TextBox 40"/>
          <p:cNvSpPr txBox="1"/>
          <p:nvPr/>
        </p:nvSpPr>
        <p:spPr>
          <a:xfrm>
            <a:off x="7616429" y="1900134"/>
            <a:ext cx="688137" cy="307777"/>
          </a:xfrm>
          <a:prstGeom prst="rect">
            <a:avLst/>
          </a:prstGeom>
          <a:noFill/>
        </p:spPr>
        <p:txBody>
          <a:bodyPr wrap="none" rtlCol="0">
            <a:spAutoFit/>
          </a:bodyPr>
          <a:lstStyle/>
          <a:p>
            <a:r>
              <a:rPr lang="en-US" altLang="zh-CN" sz="1400" dirty="0" smtClean="0">
                <a:solidFill>
                  <a:srgbClr val="0070C0"/>
                </a:solidFill>
              </a:rPr>
              <a:t>person</a:t>
            </a:r>
            <a:endParaRPr lang="zh-CN" altLang="en-US" sz="1400" dirty="0">
              <a:solidFill>
                <a:srgbClr val="0070C0"/>
              </a:solidFill>
            </a:endParaRPr>
          </a:p>
        </p:txBody>
      </p:sp>
      <p:sp>
        <p:nvSpPr>
          <p:cNvPr id="42" name="TextBox 41"/>
          <p:cNvSpPr txBox="1"/>
          <p:nvPr/>
        </p:nvSpPr>
        <p:spPr>
          <a:xfrm>
            <a:off x="7544421" y="1540094"/>
            <a:ext cx="1224136" cy="369332"/>
          </a:xfrm>
          <a:prstGeom prst="rect">
            <a:avLst/>
          </a:prstGeom>
          <a:noFill/>
        </p:spPr>
        <p:txBody>
          <a:bodyPr wrap="square" rtlCol="0">
            <a:spAutoFit/>
          </a:bodyPr>
          <a:lstStyle/>
          <a:p>
            <a:r>
              <a:rPr lang="en-US" altLang="zh-CN" dirty="0" smtClean="0"/>
              <a:t>Tag cloud</a:t>
            </a:r>
            <a:endParaRPr lang="zh-CN" altLang="en-US" dirty="0"/>
          </a:p>
        </p:txBody>
      </p:sp>
      <p:pic>
        <p:nvPicPr>
          <p:cNvPr id="43" name="图片 27" descr="friend4.png"/>
          <p:cNvPicPr>
            <a:picLocks noChangeAspect="1"/>
          </p:cNvPicPr>
          <p:nvPr/>
        </p:nvPicPr>
        <p:blipFill>
          <a:blip r:embed="rId14" cstate="print"/>
          <a:stretch>
            <a:fillRect/>
          </a:stretch>
        </p:blipFill>
        <p:spPr>
          <a:xfrm>
            <a:off x="7576364" y="3026988"/>
            <a:ext cx="400105" cy="400105"/>
          </a:xfrm>
          <a:prstGeom prst="rect">
            <a:avLst/>
          </a:prstGeom>
        </p:spPr>
      </p:pic>
      <p:pic>
        <p:nvPicPr>
          <p:cNvPr id="44" name="图片 28" descr="friend2.png"/>
          <p:cNvPicPr>
            <a:picLocks noChangeAspect="1"/>
          </p:cNvPicPr>
          <p:nvPr/>
        </p:nvPicPr>
        <p:blipFill>
          <a:blip r:embed="rId15" cstate="print"/>
          <a:stretch>
            <a:fillRect/>
          </a:stretch>
        </p:blipFill>
        <p:spPr>
          <a:xfrm>
            <a:off x="7502656" y="3394280"/>
            <a:ext cx="400105" cy="400105"/>
          </a:xfrm>
          <a:prstGeom prst="rect">
            <a:avLst/>
          </a:prstGeom>
        </p:spPr>
      </p:pic>
      <p:pic>
        <p:nvPicPr>
          <p:cNvPr id="45" name="图片 29" descr="friend3.png"/>
          <p:cNvPicPr>
            <a:picLocks noChangeAspect="1"/>
          </p:cNvPicPr>
          <p:nvPr/>
        </p:nvPicPr>
        <p:blipFill>
          <a:blip r:embed="rId16" cstate="print"/>
          <a:stretch>
            <a:fillRect/>
          </a:stretch>
        </p:blipFill>
        <p:spPr>
          <a:xfrm>
            <a:off x="7884428" y="3510781"/>
            <a:ext cx="400105" cy="400105"/>
          </a:xfrm>
          <a:prstGeom prst="rect">
            <a:avLst/>
          </a:prstGeom>
        </p:spPr>
      </p:pic>
      <p:pic>
        <p:nvPicPr>
          <p:cNvPr id="46" name="图片 30" descr="friend5.png"/>
          <p:cNvPicPr>
            <a:picLocks noChangeAspect="1"/>
          </p:cNvPicPr>
          <p:nvPr/>
        </p:nvPicPr>
        <p:blipFill>
          <a:blip r:embed="rId17" cstate="print"/>
          <a:stretch>
            <a:fillRect/>
          </a:stretch>
        </p:blipFill>
        <p:spPr>
          <a:xfrm>
            <a:off x="7939341" y="3130797"/>
            <a:ext cx="400105" cy="400105"/>
          </a:xfrm>
          <a:prstGeom prst="rect">
            <a:avLst/>
          </a:prstGeom>
        </p:spPr>
      </p:pic>
      <p:sp>
        <p:nvSpPr>
          <p:cNvPr id="47" name="TextBox 46"/>
          <p:cNvSpPr txBox="1"/>
          <p:nvPr/>
        </p:nvSpPr>
        <p:spPr>
          <a:xfrm>
            <a:off x="7348429" y="2697744"/>
            <a:ext cx="1224136" cy="369332"/>
          </a:xfrm>
          <a:prstGeom prst="rect">
            <a:avLst/>
          </a:prstGeom>
          <a:noFill/>
        </p:spPr>
        <p:txBody>
          <a:bodyPr wrap="square" rtlCol="0">
            <a:spAutoFit/>
          </a:bodyPr>
          <a:lstStyle/>
          <a:p>
            <a:r>
              <a:rPr lang="en-US" altLang="zh-CN" dirty="0" smtClean="0"/>
              <a:t>Contact list</a:t>
            </a:r>
            <a:endParaRPr lang="zh-CN" altLang="en-US" dirty="0"/>
          </a:p>
        </p:txBody>
      </p:sp>
      <p:pic>
        <p:nvPicPr>
          <p:cNvPr id="48" name="图片 37" descr="contact1.png"/>
          <p:cNvPicPr>
            <a:picLocks noChangeAspect="1"/>
          </p:cNvPicPr>
          <p:nvPr/>
        </p:nvPicPr>
        <p:blipFill>
          <a:blip r:embed="rId18" cstate="print"/>
          <a:stretch>
            <a:fillRect/>
          </a:stretch>
        </p:blipFill>
        <p:spPr>
          <a:xfrm>
            <a:off x="6281410" y="3949693"/>
            <a:ext cx="375884" cy="375884"/>
          </a:xfrm>
          <a:prstGeom prst="rect">
            <a:avLst/>
          </a:prstGeom>
        </p:spPr>
      </p:pic>
      <p:pic>
        <p:nvPicPr>
          <p:cNvPr id="49" name="图片 39" descr="contact3.png"/>
          <p:cNvPicPr>
            <a:picLocks noChangeAspect="1"/>
          </p:cNvPicPr>
          <p:nvPr/>
        </p:nvPicPr>
        <p:blipFill>
          <a:blip r:embed="rId19" cstate="print"/>
          <a:stretch>
            <a:fillRect/>
          </a:stretch>
        </p:blipFill>
        <p:spPr>
          <a:xfrm>
            <a:off x="5961505" y="4221623"/>
            <a:ext cx="375884" cy="375884"/>
          </a:xfrm>
          <a:prstGeom prst="rect">
            <a:avLst/>
          </a:prstGeom>
        </p:spPr>
      </p:pic>
      <p:pic>
        <p:nvPicPr>
          <p:cNvPr id="50" name="图片 40" descr="contact4.png"/>
          <p:cNvPicPr>
            <a:picLocks noChangeAspect="1"/>
          </p:cNvPicPr>
          <p:nvPr/>
        </p:nvPicPr>
        <p:blipFill>
          <a:blip r:embed="rId20" cstate="print"/>
          <a:stretch>
            <a:fillRect/>
          </a:stretch>
        </p:blipFill>
        <p:spPr>
          <a:xfrm>
            <a:off x="6347905" y="4336521"/>
            <a:ext cx="375884" cy="375884"/>
          </a:xfrm>
          <a:prstGeom prst="rect">
            <a:avLst/>
          </a:prstGeom>
        </p:spPr>
      </p:pic>
      <p:sp>
        <p:nvSpPr>
          <p:cNvPr id="51" name="TextBox 50"/>
          <p:cNvSpPr txBox="1"/>
          <p:nvPr/>
        </p:nvSpPr>
        <p:spPr>
          <a:xfrm>
            <a:off x="5814435" y="3645714"/>
            <a:ext cx="1152128" cy="369332"/>
          </a:xfrm>
          <a:prstGeom prst="rect">
            <a:avLst/>
          </a:prstGeom>
          <a:noFill/>
        </p:spPr>
        <p:txBody>
          <a:bodyPr wrap="square" rtlCol="0">
            <a:spAutoFit/>
          </a:bodyPr>
          <a:lstStyle/>
          <a:p>
            <a:r>
              <a:rPr lang="en-US" altLang="zh-CN" dirty="0" smtClean="0"/>
              <a:t>Friend list</a:t>
            </a:r>
            <a:endParaRPr lang="zh-CN" altLang="en-US" dirty="0"/>
          </a:p>
        </p:txBody>
      </p:sp>
      <p:sp>
        <p:nvSpPr>
          <p:cNvPr id="52" name="TextBox 51"/>
          <p:cNvSpPr txBox="1"/>
          <p:nvPr/>
        </p:nvSpPr>
        <p:spPr>
          <a:xfrm>
            <a:off x="7099994" y="4842352"/>
            <a:ext cx="2160240" cy="584775"/>
          </a:xfrm>
          <a:prstGeom prst="rect">
            <a:avLst/>
          </a:prstGeom>
          <a:noFill/>
        </p:spPr>
        <p:txBody>
          <a:bodyPr wrap="square" rtlCol="0">
            <a:spAutoFit/>
          </a:bodyPr>
          <a:lstStyle/>
          <a:p>
            <a:r>
              <a:rPr lang="en-US" altLang="zh-CN" sz="1600" b="1" i="1" dirty="0" smtClean="0">
                <a:solidFill>
                  <a:srgbClr val="92D050"/>
                </a:solidFill>
              </a:rPr>
              <a:t>Jack: I’m a fan both in </a:t>
            </a:r>
            <a:r>
              <a:rPr lang="en-US" altLang="zh-CN" sz="1600" b="1" i="1" dirty="0" err="1" smtClean="0">
                <a:solidFill>
                  <a:srgbClr val="92D050"/>
                </a:solidFill>
              </a:rPr>
              <a:t>Flickr</a:t>
            </a:r>
            <a:r>
              <a:rPr lang="en-US" altLang="zh-CN" sz="1600" b="1" i="1" dirty="0" smtClean="0">
                <a:solidFill>
                  <a:srgbClr val="92D050"/>
                </a:solidFill>
              </a:rPr>
              <a:t> and Twitter</a:t>
            </a:r>
            <a:endParaRPr lang="zh-CN" altLang="en-US" sz="1600" b="1" i="1" dirty="0">
              <a:solidFill>
                <a:srgbClr val="92D050"/>
              </a:solidFill>
            </a:endParaRPr>
          </a:p>
        </p:txBody>
      </p:sp>
      <p:sp>
        <p:nvSpPr>
          <p:cNvPr id="53" name="TextBox 52"/>
          <p:cNvSpPr txBox="1"/>
          <p:nvPr/>
        </p:nvSpPr>
        <p:spPr>
          <a:xfrm>
            <a:off x="7579521" y="4505604"/>
            <a:ext cx="856851" cy="369332"/>
          </a:xfrm>
          <a:prstGeom prst="rect">
            <a:avLst/>
          </a:prstGeom>
          <a:noFill/>
        </p:spPr>
        <p:txBody>
          <a:bodyPr wrap="square" rtlCol="0">
            <a:spAutoFit/>
          </a:bodyPr>
          <a:lstStyle/>
          <a:p>
            <a:r>
              <a:rPr lang="en-US" altLang="zh-CN" dirty="0" smtClean="0"/>
              <a:t>Tweets</a:t>
            </a:r>
            <a:endParaRPr lang="zh-CN" altLang="en-US" dirty="0"/>
          </a:p>
        </p:txBody>
      </p:sp>
      <p:pic>
        <p:nvPicPr>
          <p:cNvPr id="54" name="图片 38" descr="contact2.png"/>
          <p:cNvPicPr>
            <a:picLocks noChangeAspect="1"/>
          </p:cNvPicPr>
          <p:nvPr/>
        </p:nvPicPr>
        <p:blipFill>
          <a:blip r:embed="rId21" cstate="print"/>
          <a:stretch>
            <a:fillRect/>
          </a:stretch>
        </p:blipFill>
        <p:spPr>
          <a:xfrm>
            <a:off x="6445510" y="6225663"/>
            <a:ext cx="369488" cy="369488"/>
          </a:xfrm>
          <a:prstGeom prst="rect">
            <a:avLst/>
          </a:prstGeom>
        </p:spPr>
      </p:pic>
      <p:pic>
        <p:nvPicPr>
          <p:cNvPr id="55" name="图片 41" descr="contact5.png"/>
          <p:cNvPicPr>
            <a:picLocks noChangeAspect="1"/>
          </p:cNvPicPr>
          <p:nvPr/>
        </p:nvPicPr>
        <p:blipFill>
          <a:blip r:embed="rId22" cstate="print"/>
          <a:stretch>
            <a:fillRect/>
          </a:stretch>
        </p:blipFill>
        <p:spPr>
          <a:xfrm>
            <a:off x="6304567" y="5829719"/>
            <a:ext cx="390998" cy="390998"/>
          </a:xfrm>
          <a:prstGeom prst="rect">
            <a:avLst/>
          </a:prstGeom>
        </p:spPr>
      </p:pic>
      <p:pic>
        <p:nvPicPr>
          <p:cNvPr id="56" name="图片 42" descr="contact6.png"/>
          <p:cNvPicPr>
            <a:picLocks noChangeAspect="1"/>
          </p:cNvPicPr>
          <p:nvPr/>
        </p:nvPicPr>
        <p:blipFill>
          <a:blip r:embed="rId23" cstate="print"/>
          <a:stretch>
            <a:fillRect/>
          </a:stretch>
        </p:blipFill>
        <p:spPr>
          <a:xfrm>
            <a:off x="6027038" y="6149561"/>
            <a:ext cx="390998" cy="390998"/>
          </a:xfrm>
          <a:prstGeom prst="rect">
            <a:avLst/>
          </a:prstGeom>
        </p:spPr>
      </p:pic>
      <p:sp>
        <p:nvSpPr>
          <p:cNvPr id="57" name="TextBox 56"/>
          <p:cNvSpPr txBox="1"/>
          <p:nvPr/>
        </p:nvSpPr>
        <p:spPr>
          <a:xfrm>
            <a:off x="5813371" y="5528164"/>
            <a:ext cx="1512168" cy="369332"/>
          </a:xfrm>
          <a:prstGeom prst="rect">
            <a:avLst/>
          </a:prstGeom>
          <a:noFill/>
        </p:spPr>
        <p:txBody>
          <a:bodyPr wrap="square" rtlCol="0">
            <a:spAutoFit/>
          </a:bodyPr>
          <a:lstStyle/>
          <a:p>
            <a:r>
              <a:rPr lang="en-US" altLang="zh-CN" dirty="0" smtClean="0"/>
              <a:t>Follower list</a:t>
            </a:r>
            <a:endParaRPr lang="zh-CN" altLang="en-US" dirty="0"/>
          </a:p>
        </p:txBody>
      </p:sp>
      <p:sp>
        <p:nvSpPr>
          <p:cNvPr id="58" name="TextBox 57"/>
          <p:cNvSpPr txBox="1"/>
          <p:nvPr/>
        </p:nvSpPr>
        <p:spPr>
          <a:xfrm>
            <a:off x="2034948" y="3227038"/>
            <a:ext cx="1193200" cy="400110"/>
          </a:xfrm>
          <a:prstGeom prst="rect">
            <a:avLst/>
          </a:prstGeom>
          <a:noFill/>
        </p:spPr>
        <p:txBody>
          <a:bodyPr wrap="square" rtlCol="0">
            <a:spAutoFit/>
          </a:bodyPr>
          <a:lstStyle/>
          <a:p>
            <a:r>
              <a:rPr lang="en-US" altLang="zh-CN" sz="2000" dirty="0" smtClean="0"/>
              <a:t>40K users</a:t>
            </a:r>
            <a:endParaRPr lang="zh-CN" altLang="en-US" sz="2000" dirty="0"/>
          </a:p>
        </p:txBody>
      </p:sp>
      <p:sp>
        <p:nvSpPr>
          <p:cNvPr id="59" name="TextBox 58"/>
          <p:cNvSpPr txBox="1"/>
          <p:nvPr/>
        </p:nvSpPr>
        <p:spPr>
          <a:xfrm>
            <a:off x="3776555" y="3256315"/>
            <a:ext cx="1369335" cy="400110"/>
          </a:xfrm>
          <a:prstGeom prst="rect">
            <a:avLst/>
          </a:prstGeom>
          <a:noFill/>
        </p:spPr>
        <p:txBody>
          <a:bodyPr wrap="square" rtlCol="0">
            <a:spAutoFit/>
          </a:bodyPr>
          <a:lstStyle/>
          <a:p>
            <a:r>
              <a:rPr lang="en-US" altLang="zh-CN" sz="2000" dirty="0" smtClean="0"/>
              <a:t>1,457 users</a:t>
            </a:r>
            <a:endParaRPr lang="zh-CN" alt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09097244"/>
              </p:ext>
            </p:extLst>
          </p:nvPr>
        </p:nvGraphicFramePr>
        <p:xfrm>
          <a:off x="423674" y="5134913"/>
          <a:ext cx="4777129" cy="1101694"/>
        </p:xfrm>
        <a:graphic>
          <a:graphicData uri="http://schemas.openxmlformats.org/drawingml/2006/table">
            <a:tbl>
              <a:tblPr firstRow="1" bandRow="1">
                <a:tableStyleId>{5C22544A-7EE6-4342-B048-85BDC9FD1C3A}</a:tableStyleId>
              </a:tblPr>
              <a:tblGrid>
                <a:gridCol w="2982215"/>
                <a:gridCol w="1794914"/>
              </a:tblGrid>
              <a:tr h="370174">
                <a:tc>
                  <a:txBody>
                    <a:bodyPr/>
                    <a:lstStyle/>
                    <a:p>
                      <a:pPr algn="ctr"/>
                      <a:r>
                        <a:rPr lang="en-US" altLang="zh-CN" dirty="0" smtClean="0"/>
                        <a:t>All User Accounts</a:t>
                      </a:r>
                      <a:endParaRPr lang="zh-CN" altLang="en-US" dirty="0"/>
                    </a:p>
                  </a:txBody>
                  <a:tcPr anchor="ctr"/>
                </a:tc>
                <a:tc>
                  <a:txBody>
                    <a:bodyPr/>
                    <a:lstStyle/>
                    <a:p>
                      <a:pPr algn="ctr"/>
                      <a:r>
                        <a:rPr lang="en-US" altLang="zh-CN" dirty="0" smtClean="0"/>
                        <a:t>40K</a:t>
                      </a:r>
                      <a:endParaRPr lang="zh-CN" altLang="en-US" dirty="0"/>
                    </a:p>
                  </a:txBody>
                  <a:tcPr anchor="ctr"/>
                </a:tc>
              </a:tr>
              <a:tr h="365760">
                <a:tc>
                  <a:txBody>
                    <a:bodyPr/>
                    <a:lstStyle/>
                    <a:p>
                      <a:pPr algn="ctr"/>
                      <a:r>
                        <a:rPr lang="en-US" altLang="zh-CN" dirty="0" smtClean="0"/>
                        <a:t>Users With</a:t>
                      </a:r>
                      <a:r>
                        <a:rPr lang="en-US" altLang="zh-CN" baseline="0" dirty="0" smtClean="0"/>
                        <a:t> Both Accounts</a:t>
                      </a:r>
                      <a:endParaRPr lang="zh-CN" altLang="en-US" dirty="0"/>
                    </a:p>
                  </a:txBody>
                  <a:tcPr anchor="ctr"/>
                </a:tc>
                <a:tc>
                  <a:txBody>
                    <a:bodyPr/>
                    <a:lstStyle/>
                    <a:p>
                      <a:pPr algn="ctr"/>
                      <a:r>
                        <a:rPr lang="en-US" altLang="zh-CN" dirty="0" smtClean="0"/>
                        <a:t>3,003</a:t>
                      </a:r>
                      <a:endParaRPr lang="zh-CN" altLang="en-US" dirty="0"/>
                    </a:p>
                  </a:txBody>
                  <a:tcPr anchor="ctr"/>
                </a:tc>
              </a:tr>
              <a:tr h="365760">
                <a:tc>
                  <a:txBody>
                    <a:bodyPr/>
                    <a:lstStyle/>
                    <a:p>
                      <a:pPr algn="ctr"/>
                      <a:r>
                        <a:rPr lang="en-US" altLang="zh-CN" dirty="0" smtClean="0"/>
                        <a:t>Both Accounts + Not isolated</a:t>
                      </a:r>
                      <a:endParaRPr lang="zh-CN" altLang="en-US" dirty="0"/>
                    </a:p>
                  </a:txBody>
                  <a:tcPr anchor="ctr"/>
                </a:tc>
                <a:tc>
                  <a:txBody>
                    <a:bodyPr/>
                    <a:lstStyle/>
                    <a:p>
                      <a:pPr algn="ctr"/>
                      <a:r>
                        <a:rPr lang="en-US" altLang="zh-CN" dirty="0" smtClean="0"/>
                        <a:t>1,457</a:t>
                      </a:r>
                      <a:endParaRPr lang="zh-CN" altLang="en-US" dirty="0"/>
                    </a:p>
                  </a:txBody>
                  <a:tcPr anchor="ctr"/>
                </a:tc>
              </a:tr>
            </a:tbl>
          </a:graphicData>
        </a:graphic>
      </p:graphicFrame>
    </p:spTree>
    <p:extLst>
      <p:ext uri="{BB962C8B-B14F-4D97-AF65-F5344CB8AC3E}">
        <p14:creationId xmlns:p14="http://schemas.microsoft.com/office/powerpoint/2010/main" val="154082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750"/>
                                        <p:tgtEl>
                                          <p:spTgt spid="17"/>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par>
                          <p:cTn id="25" fill="hold">
                            <p:stCondLst>
                              <p:cond delay="1750"/>
                            </p:stCondLst>
                            <p:childTnLst>
                              <p:par>
                                <p:cTn id="26" presetID="10"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par>
                          <p:cTn id="31" fill="hold">
                            <p:stCondLst>
                              <p:cond delay="2250"/>
                            </p:stCondLst>
                            <p:childTnLst>
                              <p:par>
                                <p:cTn id="32" presetID="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ppt_x"/>
                                          </p:val>
                                        </p:tav>
                                        <p:tav tm="100000">
                                          <p:val>
                                            <p:strVal val="#ppt_x"/>
                                          </p:val>
                                        </p:tav>
                                      </p:tavLst>
                                    </p:anim>
                                    <p:anim calcmode="lin" valueType="num">
                                      <p:cBhvr additive="base">
                                        <p:cTn id="3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par>
                          <p:cTn id="55" fill="hold">
                            <p:stCondLst>
                              <p:cond delay="1000"/>
                            </p:stCondLst>
                            <p:childTnLst>
                              <p:par>
                                <p:cTn id="56" presetID="10" presetClass="entr" presetSubtype="0"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par>
                                <p:cTn id="62" presetID="10" presetClass="entr" presetSubtype="0" fill="hold"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500"/>
                                        <p:tgtEl>
                                          <p:spTgt spid="2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par>
                                <p:cTn id="68" presetID="10" presetClass="entr" presetSubtype="0" fill="hold"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par>
                                <p:cTn id="71" presetID="10" presetClass="entr" presetSubtype="0" fill="hold"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childTnLst>
                                </p:cTn>
                              </p:par>
                              <p:par>
                                <p:cTn id="74" presetID="10" presetClass="entr" presetSubtype="0" fill="hold"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par>
                                <p:cTn id="77" presetID="10"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500"/>
                                        <p:tgtEl>
                                          <p:spTgt spid="3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fade">
                                      <p:cBhvr>
                                        <p:cTn id="94" dur="500"/>
                                        <p:tgtEl>
                                          <p:spTgt spid="3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500"/>
                                        <p:tgtEl>
                                          <p:spTgt spid="40"/>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fade">
                                      <p:cBhvr>
                                        <p:cTn id="100" dur="500"/>
                                        <p:tgtEl>
                                          <p:spTgt spid="4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fade">
                                      <p:cBhvr>
                                        <p:cTn id="103" dur="500"/>
                                        <p:tgtEl>
                                          <p:spTgt spid="42"/>
                                        </p:tgtEl>
                                      </p:cBhvr>
                                    </p:animEffect>
                                  </p:childTnLst>
                                </p:cTn>
                              </p:par>
                              <p:par>
                                <p:cTn id="104" presetID="10" presetClass="entr" presetSubtype="0" fill="hold"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500"/>
                                        <p:tgtEl>
                                          <p:spTgt spid="43"/>
                                        </p:tgtEl>
                                      </p:cBhvr>
                                    </p:animEffect>
                                  </p:childTnLst>
                                </p:cTn>
                              </p:par>
                              <p:par>
                                <p:cTn id="107" presetID="10" presetClass="entr" presetSubtype="0" fill="hold"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fade">
                                      <p:cBhvr>
                                        <p:cTn id="109" dur="500"/>
                                        <p:tgtEl>
                                          <p:spTgt spid="44"/>
                                        </p:tgtEl>
                                      </p:cBhvr>
                                    </p:animEffect>
                                  </p:childTnLst>
                                </p:cTn>
                              </p:par>
                              <p:par>
                                <p:cTn id="110" presetID="10" presetClass="entr" presetSubtype="0" fill="hold" nodeType="with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fade">
                                      <p:cBhvr>
                                        <p:cTn id="112" dur="500"/>
                                        <p:tgtEl>
                                          <p:spTgt spid="45"/>
                                        </p:tgtEl>
                                      </p:cBhvr>
                                    </p:animEffect>
                                  </p:childTnLst>
                                </p:cTn>
                              </p:par>
                              <p:par>
                                <p:cTn id="113" presetID="10" presetClass="entr" presetSubtype="0" fill="hold" nodeType="withEffect">
                                  <p:stCondLst>
                                    <p:cond delay="0"/>
                                  </p:stCondLst>
                                  <p:childTnLst>
                                    <p:set>
                                      <p:cBhvr>
                                        <p:cTn id="114" dur="1" fill="hold">
                                          <p:stCondLst>
                                            <p:cond delay="0"/>
                                          </p:stCondLst>
                                        </p:cTn>
                                        <p:tgtEl>
                                          <p:spTgt spid="46"/>
                                        </p:tgtEl>
                                        <p:attrNameLst>
                                          <p:attrName>style.visibility</p:attrName>
                                        </p:attrNameLst>
                                      </p:cBhvr>
                                      <p:to>
                                        <p:strVal val="visible"/>
                                      </p:to>
                                    </p:set>
                                    <p:animEffect transition="in" filter="fade">
                                      <p:cBhvr>
                                        <p:cTn id="115" dur="500"/>
                                        <p:tgtEl>
                                          <p:spTgt spid="4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Effect transition="in" filter="fade">
                                      <p:cBhvr>
                                        <p:cTn id="118" dur="500"/>
                                        <p:tgtEl>
                                          <p:spTgt spid="47"/>
                                        </p:tgtEl>
                                      </p:cBhvr>
                                    </p:animEffect>
                                  </p:childTnLst>
                                </p:cTn>
                              </p:par>
                              <p:par>
                                <p:cTn id="119" presetID="10" presetClass="entr" presetSubtype="0" fill="hold" nodeType="withEffect">
                                  <p:stCondLst>
                                    <p:cond delay="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500"/>
                                        <p:tgtEl>
                                          <p:spTgt spid="4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fade">
                                      <p:cBhvr>
                                        <p:cTn id="124" dur="500"/>
                                        <p:tgtEl>
                                          <p:spTgt spid="51"/>
                                        </p:tgtEl>
                                      </p:cBhvr>
                                    </p:animEffect>
                                  </p:childTnLst>
                                </p:cTn>
                              </p:par>
                              <p:par>
                                <p:cTn id="125" presetID="10" presetClass="entr" presetSubtype="0" fill="hold" nodeType="with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fade">
                                      <p:cBhvr>
                                        <p:cTn id="127" dur="500"/>
                                        <p:tgtEl>
                                          <p:spTgt spid="50"/>
                                        </p:tgtEl>
                                      </p:cBhvr>
                                    </p:animEffect>
                                  </p:childTnLst>
                                </p:cTn>
                              </p:par>
                              <p:par>
                                <p:cTn id="128" presetID="10" presetClass="entr" presetSubtype="0" fill="hold" nodeType="withEffect">
                                  <p:stCondLst>
                                    <p:cond delay="0"/>
                                  </p:stCondLst>
                                  <p:childTnLst>
                                    <p:set>
                                      <p:cBhvr>
                                        <p:cTn id="129" dur="1" fill="hold">
                                          <p:stCondLst>
                                            <p:cond delay="0"/>
                                          </p:stCondLst>
                                        </p:cTn>
                                        <p:tgtEl>
                                          <p:spTgt spid="48"/>
                                        </p:tgtEl>
                                        <p:attrNameLst>
                                          <p:attrName>style.visibility</p:attrName>
                                        </p:attrNameLst>
                                      </p:cBhvr>
                                      <p:to>
                                        <p:strVal val="visible"/>
                                      </p:to>
                                    </p:set>
                                    <p:animEffect transition="in" filter="fade">
                                      <p:cBhvr>
                                        <p:cTn id="130" dur="500"/>
                                        <p:tgtEl>
                                          <p:spTgt spid="48"/>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500"/>
                                        <p:tgtEl>
                                          <p:spTgt spid="53"/>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fade">
                                      <p:cBhvr>
                                        <p:cTn id="136" dur="500"/>
                                        <p:tgtEl>
                                          <p:spTgt spid="52"/>
                                        </p:tgtEl>
                                      </p:cBhvr>
                                    </p:animEffect>
                                  </p:childTnLst>
                                </p:cTn>
                              </p:par>
                              <p:par>
                                <p:cTn id="137" presetID="10" presetClass="entr" presetSubtype="0" fill="hold" nodeType="withEffect">
                                  <p:stCondLst>
                                    <p:cond delay="0"/>
                                  </p:stCondLst>
                                  <p:childTnLst>
                                    <p:set>
                                      <p:cBhvr>
                                        <p:cTn id="138" dur="1" fill="hold">
                                          <p:stCondLst>
                                            <p:cond delay="0"/>
                                          </p:stCondLst>
                                        </p:cTn>
                                        <p:tgtEl>
                                          <p:spTgt spid="54"/>
                                        </p:tgtEl>
                                        <p:attrNameLst>
                                          <p:attrName>style.visibility</p:attrName>
                                        </p:attrNameLst>
                                      </p:cBhvr>
                                      <p:to>
                                        <p:strVal val="visible"/>
                                      </p:to>
                                    </p:set>
                                    <p:animEffect transition="in" filter="fade">
                                      <p:cBhvr>
                                        <p:cTn id="139" dur="500"/>
                                        <p:tgtEl>
                                          <p:spTgt spid="54"/>
                                        </p:tgtEl>
                                      </p:cBhvr>
                                    </p:animEffect>
                                  </p:childTnLst>
                                </p:cTn>
                              </p:par>
                              <p:par>
                                <p:cTn id="140" presetID="10" presetClass="entr" presetSubtype="0" fill="hold" nodeType="withEffect">
                                  <p:stCondLst>
                                    <p:cond delay="0"/>
                                  </p:stCondLst>
                                  <p:childTnLst>
                                    <p:set>
                                      <p:cBhvr>
                                        <p:cTn id="141" dur="1" fill="hold">
                                          <p:stCondLst>
                                            <p:cond delay="0"/>
                                          </p:stCondLst>
                                        </p:cTn>
                                        <p:tgtEl>
                                          <p:spTgt spid="55"/>
                                        </p:tgtEl>
                                        <p:attrNameLst>
                                          <p:attrName>style.visibility</p:attrName>
                                        </p:attrNameLst>
                                      </p:cBhvr>
                                      <p:to>
                                        <p:strVal val="visible"/>
                                      </p:to>
                                    </p:set>
                                    <p:animEffect transition="in" filter="fade">
                                      <p:cBhvr>
                                        <p:cTn id="142" dur="500"/>
                                        <p:tgtEl>
                                          <p:spTgt spid="55"/>
                                        </p:tgtEl>
                                      </p:cBhvr>
                                    </p:animEffect>
                                  </p:childTnLst>
                                </p:cTn>
                              </p:par>
                              <p:par>
                                <p:cTn id="143" presetID="10" presetClass="entr" presetSubtype="0" fill="hold" nodeType="withEffect">
                                  <p:stCondLst>
                                    <p:cond delay="0"/>
                                  </p:stCondLst>
                                  <p:childTnLst>
                                    <p:set>
                                      <p:cBhvr>
                                        <p:cTn id="144" dur="1" fill="hold">
                                          <p:stCondLst>
                                            <p:cond delay="0"/>
                                          </p:stCondLst>
                                        </p:cTn>
                                        <p:tgtEl>
                                          <p:spTgt spid="56"/>
                                        </p:tgtEl>
                                        <p:attrNameLst>
                                          <p:attrName>style.visibility</p:attrName>
                                        </p:attrNameLst>
                                      </p:cBhvr>
                                      <p:to>
                                        <p:strVal val="visible"/>
                                      </p:to>
                                    </p:set>
                                    <p:animEffect transition="in" filter="fade">
                                      <p:cBhvr>
                                        <p:cTn id="145" dur="500"/>
                                        <p:tgtEl>
                                          <p:spTgt spid="56"/>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P spid="22" grpId="0" animBg="1"/>
      <p:bldP spid="23" grpId="0" animBg="1"/>
      <p:bldP spid="24" grpId="0"/>
      <p:bldP spid="25" grpId="0"/>
      <p:bldP spid="29" grpId="0"/>
      <p:bldP spid="35" grpId="0"/>
      <p:bldP spid="36" grpId="0" animBg="1"/>
      <p:bldP spid="37" grpId="0"/>
      <p:bldP spid="38" grpId="0"/>
      <p:bldP spid="39" grpId="0"/>
      <p:bldP spid="40" grpId="0"/>
      <p:bldP spid="41" grpId="0"/>
      <p:bldP spid="42" grpId="0"/>
      <p:bldP spid="47" grpId="0"/>
      <p:bldP spid="51" grpId="0"/>
      <p:bldP spid="52" grpId="0"/>
      <p:bldP spid="53" grpId="0"/>
      <p:bldP spid="57" grpId="0"/>
      <p:bldP spid="58" grpId="0"/>
      <p:bldP spid="5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4977</TotalTime>
  <Words>2449</Words>
  <Application>Microsoft Office PowerPoint</Application>
  <PresentationFormat>On-screen Show (4:3)</PresentationFormat>
  <Paragraphs>364</Paragraphs>
  <Slides>26</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 Unicode MS</vt:lpstr>
      <vt:lpstr>宋体</vt:lpstr>
      <vt:lpstr>Arial</vt:lpstr>
      <vt:lpstr>Calibri</vt:lpstr>
      <vt:lpstr>Calibri Light</vt:lpstr>
      <vt:lpstr>Cambria Math</vt:lpstr>
      <vt:lpstr>Garamond</vt:lpstr>
      <vt:lpstr>Wingdings</vt:lpstr>
      <vt:lpstr>Office Theme</vt:lpstr>
      <vt:lpstr>FriendTransfer: Cold-start Friend Recommendation with Cross-platform Transfer Learning of Social Knowledge</vt:lpstr>
      <vt:lpstr>Outline</vt:lpstr>
      <vt:lpstr>Outline</vt:lpstr>
      <vt:lpstr>PowerPoint Presentation</vt:lpstr>
      <vt:lpstr>FriendTransfer</vt:lpstr>
      <vt:lpstr>Related Work</vt:lpstr>
      <vt:lpstr>Our Work</vt:lpstr>
      <vt:lpstr>Outline</vt:lpstr>
      <vt:lpstr>Data Collection</vt:lpstr>
      <vt:lpstr>Data Analysis</vt:lpstr>
      <vt:lpstr>Data Analysis</vt:lpstr>
      <vt:lpstr>Social relation Analysis</vt:lpstr>
      <vt:lpstr>Data Analysis</vt:lpstr>
      <vt:lpstr>Social relation Analysis</vt:lpstr>
      <vt:lpstr>Data Analysis</vt:lpstr>
      <vt:lpstr>Social Behavior Analysis</vt:lpstr>
      <vt:lpstr>Social Behavior Analysis</vt:lpstr>
      <vt:lpstr>Data Analysis Results</vt:lpstr>
      <vt:lpstr>Outline</vt:lpstr>
      <vt:lpstr>Cold-start friend recommendation</vt:lpstr>
      <vt:lpstr>Cold-start friend recommendation</vt:lpstr>
      <vt:lpstr>Experiment</vt:lpstr>
      <vt:lpstr>Experiment Results</vt:lpstr>
      <vt:lpstr>Outline</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FriendTransfer: Cold-start Friend Recommendation with Cross-platform Transfer Learning of Social Knowledge</dc:title>
  <dc:creator>YanMing</dc:creator>
  <cp:lastModifiedBy>YanMing</cp:lastModifiedBy>
  <cp:revision>238</cp:revision>
  <dcterms:created xsi:type="dcterms:W3CDTF">2013-06-27T14:22:55Z</dcterms:created>
  <dcterms:modified xsi:type="dcterms:W3CDTF">2013-07-11T03:42:31Z</dcterms:modified>
</cp:coreProperties>
</file>