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80" r:id="rId3"/>
    <p:sldId id="281" r:id="rId4"/>
    <p:sldId id="267" r:id="rId5"/>
    <p:sldId id="268" r:id="rId6"/>
    <p:sldId id="269" r:id="rId7"/>
    <p:sldId id="271" r:id="rId8"/>
    <p:sldId id="272" r:id="rId9"/>
    <p:sldId id="273" r:id="rId10"/>
    <p:sldId id="270" r:id="rId11"/>
    <p:sldId id="265" r:id="rId12"/>
    <p:sldId id="266" r:id="rId13"/>
    <p:sldId id="277" r:id="rId14"/>
    <p:sldId id="278" r:id="rId15"/>
    <p:sldId id="261" r:id="rId16"/>
    <p:sldId id="262" r:id="rId17"/>
    <p:sldId id="263" r:id="rId18"/>
    <p:sldId id="274" r:id="rId19"/>
    <p:sldId id="275" r:id="rId20"/>
    <p:sldId id="276" r:id="rId2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3" d="100"/>
          <a:sy n="93" d="100"/>
        </p:scale>
        <p:origin x="-1314"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CN" smtClean="0"/>
              <a:t>Click to edit Master title style</a:t>
            </a:r>
            <a:endParaRPr lang="zh-CN"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zh-CN" altLang="en-US"/>
          </a:p>
        </p:txBody>
      </p:sp>
      <p:sp>
        <p:nvSpPr>
          <p:cNvPr id="4" name="Date Placeholder 3"/>
          <p:cNvSpPr>
            <a:spLocks noGrp="1"/>
          </p:cNvSpPr>
          <p:nvPr>
            <p:ph type="dt" sz="half" idx="10"/>
          </p:nvPr>
        </p:nvSpPr>
        <p:spPr/>
        <p:txBody>
          <a:bodyPr/>
          <a:lstStyle/>
          <a:p>
            <a:fld id="{8449E7D2-1208-4C8F-B39B-89F3B65BEC8E}" type="datetimeFigureOut">
              <a:rPr lang="zh-CN" altLang="en-US" smtClean="0"/>
              <a:t>2013/8/14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A2B124-3EC7-4102-8632-713967C7A805}" type="slidenum">
              <a:rPr lang="zh-CN" altLang="en-US" smtClean="0"/>
              <a:t>‹#›</a:t>
            </a:fld>
            <a:endParaRPr lang="zh-CN" altLang="en-US"/>
          </a:p>
        </p:txBody>
      </p:sp>
    </p:spTree>
    <p:extLst>
      <p:ext uri="{BB962C8B-B14F-4D97-AF65-F5344CB8AC3E}">
        <p14:creationId xmlns:p14="http://schemas.microsoft.com/office/powerpoint/2010/main" val="3860345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8449E7D2-1208-4C8F-B39B-89F3B65BEC8E}" type="datetimeFigureOut">
              <a:rPr lang="zh-CN" altLang="en-US" smtClean="0"/>
              <a:t>2013/8/14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A2B124-3EC7-4102-8632-713967C7A805}" type="slidenum">
              <a:rPr lang="zh-CN" altLang="en-US" smtClean="0"/>
              <a:t>‹#›</a:t>
            </a:fld>
            <a:endParaRPr lang="zh-CN" altLang="en-US"/>
          </a:p>
        </p:txBody>
      </p:sp>
    </p:spTree>
    <p:extLst>
      <p:ext uri="{BB962C8B-B14F-4D97-AF65-F5344CB8AC3E}">
        <p14:creationId xmlns:p14="http://schemas.microsoft.com/office/powerpoint/2010/main" val="2333019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CN" smtClean="0"/>
              <a:t>Click to edit Master title style</a:t>
            </a:r>
            <a:endParaRPr lang="zh-CN"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8449E7D2-1208-4C8F-B39B-89F3B65BEC8E}" type="datetimeFigureOut">
              <a:rPr lang="zh-CN" altLang="en-US" smtClean="0"/>
              <a:t>2013/8/14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A2B124-3EC7-4102-8632-713967C7A805}" type="slidenum">
              <a:rPr lang="zh-CN" altLang="en-US" smtClean="0"/>
              <a:t>‹#›</a:t>
            </a:fld>
            <a:endParaRPr lang="zh-CN" altLang="en-US"/>
          </a:p>
        </p:txBody>
      </p:sp>
    </p:spTree>
    <p:extLst>
      <p:ext uri="{BB962C8B-B14F-4D97-AF65-F5344CB8AC3E}">
        <p14:creationId xmlns:p14="http://schemas.microsoft.com/office/powerpoint/2010/main" val="2449690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10"/>
          </p:nvPr>
        </p:nvSpPr>
        <p:spPr/>
        <p:txBody>
          <a:bodyPr/>
          <a:lstStyle/>
          <a:p>
            <a:fld id="{8449E7D2-1208-4C8F-B39B-89F3B65BEC8E}" type="datetimeFigureOut">
              <a:rPr lang="zh-CN" altLang="en-US" smtClean="0"/>
              <a:t>2013/8/14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A2B124-3EC7-4102-8632-713967C7A805}" type="slidenum">
              <a:rPr lang="zh-CN" altLang="en-US" smtClean="0"/>
              <a:t>‹#›</a:t>
            </a:fld>
            <a:endParaRPr lang="zh-CN" altLang="en-US"/>
          </a:p>
        </p:txBody>
      </p:sp>
    </p:spTree>
    <p:extLst>
      <p:ext uri="{BB962C8B-B14F-4D97-AF65-F5344CB8AC3E}">
        <p14:creationId xmlns:p14="http://schemas.microsoft.com/office/powerpoint/2010/main" val="709741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8449E7D2-1208-4C8F-B39B-89F3B65BEC8E}" type="datetimeFigureOut">
              <a:rPr lang="zh-CN" altLang="en-US" smtClean="0"/>
              <a:t>2013/8/14</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A2B124-3EC7-4102-8632-713967C7A805}" type="slidenum">
              <a:rPr lang="zh-CN" altLang="en-US" smtClean="0"/>
              <a:t>‹#›</a:t>
            </a:fld>
            <a:endParaRPr lang="zh-CN" altLang="en-US"/>
          </a:p>
        </p:txBody>
      </p:sp>
    </p:spTree>
    <p:extLst>
      <p:ext uri="{BB962C8B-B14F-4D97-AF65-F5344CB8AC3E}">
        <p14:creationId xmlns:p14="http://schemas.microsoft.com/office/powerpoint/2010/main" val="549287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Date Placeholder 4"/>
          <p:cNvSpPr>
            <a:spLocks noGrp="1"/>
          </p:cNvSpPr>
          <p:nvPr>
            <p:ph type="dt" sz="half" idx="10"/>
          </p:nvPr>
        </p:nvSpPr>
        <p:spPr/>
        <p:txBody>
          <a:bodyPr/>
          <a:lstStyle/>
          <a:p>
            <a:fld id="{8449E7D2-1208-4C8F-B39B-89F3B65BEC8E}" type="datetimeFigureOut">
              <a:rPr lang="zh-CN" altLang="en-US" smtClean="0"/>
              <a:t>2013/8/14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AA2B124-3EC7-4102-8632-713967C7A805}" type="slidenum">
              <a:rPr lang="zh-CN" altLang="en-US" smtClean="0"/>
              <a:t>‹#›</a:t>
            </a:fld>
            <a:endParaRPr lang="zh-CN" altLang="en-US"/>
          </a:p>
        </p:txBody>
      </p:sp>
    </p:spTree>
    <p:extLst>
      <p:ext uri="{BB962C8B-B14F-4D97-AF65-F5344CB8AC3E}">
        <p14:creationId xmlns:p14="http://schemas.microsoft.com/office/powerpoint/2010/main" val="3713054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7" name="Date Placeholder 6"/>
          <p:cNvSpPr>
            <a:spLocks noGrp="1"/>
          </p:cNvSpPr>
          <p:nvPr>
            <p:ph type="dt" sz="half" idx="10"/>
          </p:nvPr>
        </p:nvSpPr>
        <p:spPr/>
        <p:txBody>
          <a:bodyPr/>
          <a:lstStyle/>
          <a:p>
            <a:fld id="{8449E7D2-1208-4C8F-B39B-89F3B65BEC8E}" type="datetimeFigureOut">
              <a:rPr lang="zh-CN" altLang="en-US" smtClean="0"/>
              <a:t>2013/8/14</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8AA2B124-3EC7-4102-8632-713967C7A805}" type="slidenum">
              <a:rPr lang="zh-CN" altLang="en-US" smtClean="0"/>
              <a:t>‹#›</a:t>
            </a:fld>
            <a:endParaRPr lang="zh-CN" altLang="en-US"/>
          </a:p>
        </p:txBody>
      </p:sp>
    </p:spTree>
    <p:extLst>
      <p:ext uri="{BB962C8B-B14F-4D97-AF65-F5344CB8AC3E}">
        <p14:creationId xmlns:p14="http://schemas.microsoft.com/office/powerpoint/2010/main" val="747238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zh-CN" altLang="en-US"/>
          </a:p>
        </p:txBody>
      </p:sp>
      <p:sp>
        <p:nvSpPr>
          <p:cNvPr id="3" name="Date Placeholder 2"/>
          <p:cNvSpPr>
            <a:spLocks noGrp="1"/>
          </p:cNvSpPr>
          <p:nvPr>
            <p:ph type="dt" sz="half" idx="10"/>
          </p:nvPr>
        </p:nvSpPr>
        <p:spPr/>
        <p:txBody>
          <a:bodyPr/>
          <a:lstStyle/>
          <a:p>
            <a:fld id="{8449E7D2-1208-4C8F-B39B-89F3B65BEC8E}" type="datetimeFigureOut">
              <a:rPr lang="zh-CN" altLang="en-US" smtClean="0"/>
              <a:t>2013/8/14</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8AA2B124-3EC7-4102-8632-713967C7A805}" type="slidenum">
              <a:rPr lang="zh-CN" altLang="en-US" smtClean="0"/>
              <a:t>‹#›</a:t>
            </a:fld>
            <a:endParaRPr lang="zh-CN" altLang="en-US"/>
          </a:p>
        </p:txBody>
      </p:sp>
    </p:spTree>
    <p:extLst>
      <p:ext uri="{BB962C8B-B14F-4D97-AF65-F5344CB8AC3E}">
        <p14:creationId xmlns:p14="http://schemas.microsoft.com/office/powerpoint/2010/main" val="2684633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49E7D2-1208-4C8F-B39B-89F3B65BEC8E}" type="datetimeFigureOut">
              <a:rPr lang="zh-CN" altLang="en-US" smtClean="0"/>
              <a:t>2013/8/14</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8AA2B124-3EC7-4102-8632-713967C7A805}" type="slidenum">
              <a:rPr lang="zh-CN" altLang="en-US" smtClean="0"/>
              <a:t>‹#›</a:t>
            </a:fld>
            <a:endParaRPr lang="zh-CN" altLang="en-US"/>
          </a:p>
        </p:txBody>
      </p:sp>
    </p:spTree>
    <p:extLst>
      <p:ext uri="{BB962C8B-B14F-4D97-AF65-F5344CB8AC3E}">
        <p14:creationId xmlns:p14="http://schemas.microsoft.com/office/powerpoint/2010/main" val="3248140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CN" smtClean="0"/>
              <a:t>Click to edit Master title style</a:t>
            </a:r>
            <a:endParaRPr lang="zh-CN"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8449E7D2-1208-4C8F-B39B-89F3B65BEC8E}" type="datetimeFigureOut">
              <a:rPr lang="zh-CN" altLang="en-US" smtClean="0"/>
              <a:t>2013/8/14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AA2B124-3EC7-4102-8632-713967C7A805}" type="slidenum">
              <a:rPr lang="zh-CN" altLang="en-US" smtClean="0"/>
              <a:t>‹#›</a:t>
            </a:fld>
            <a:endParaRPr lang="zh-CN" altLang="en-US"/>
          </a:p>
        </p:txBody>
      </p:sp>
    </p:spTree>
    <p:extLst>
      <p:ext uri="{BB962C8B-B14F-4D97-AF65-F5344CB8AC3E}">
        <p14:creationId xmlns:p14="http://schemas.microsoft.com/office/powerpoint/2010/main" val="862888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CN" smtClean="0"/>
              <a:t>Click to edit Master title style</a:t>
            </a:r>
            <a:endParaRPr lang="zh-CN"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8449E7D2-1208-4C8F-B39B-89F3B65BEC8E}" type="datetimeFigureOut">
              <a:rPr lang="zh-CN" altLang="en-US" smtClean="0"/>
              <a:t>2013/8/14</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AA2B124-3EC7-4102-8632-713967C7A805}" type="slidenum">
              <a:rPr lang="zh-CN" altLang="en-US" smtClean="0"/>
              <a:t>‹#›</a:t>
            </a:fld>
            <a:endParaRPr lang="zh-CN" altLang="en-US"/>
          </a:p>
        </p:txBody>
      </p:sp>
    </p:spTree>
    <p:extLst>
      <p:ext uri="{BB962C8B-B14F-4D97-AF65-F5344CB8AC3E}">
        <p14:creationId xmlns:p14="http://schemas.microsoft.com/office/powerpoint/2010/main" val="1207522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CN" smtClean="0"/>
              <a:t>Click to edit Master title style</a:t>
            </a:r>
            <a:endParaRPr lang="zh-CN"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49E7D2-1208-4C8F-B39B-89F3B65BEC8E}" type="datetimeFigureOut">
              <a:rPr lang="zh-CN" altLang="en-US" smtClean="0"/>
              <a:t>2013/8/14</a:t>
            </a:fld>
            <a:endParaRPr lang="zh-CN"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A2B124-3EC7-4102-8632-713967C7A805}" type="slidenum">
              <a:rPr lang="zh-CN" altLang="en-US" smtClean="0"/>
              <a:t>‹#›</a:t>
            </a:fld>
            <a:endParaRPr lang="zh-CN" altLang="en-US"/>
          </a:p>
        </p:txBody>
      </p:sp>
    </p:spTree>
    <p:extLst>
      <p:ext uri="{BB962C8B-B14F-4D97-AF65-F5344CB8AC3E}">
        <p14:creationId xmlns:p14="http://schemas.microsoft.com/office/powerpoint/2010/main" val="3230224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dcd.zju.edu.cn/index.php/teacherdetail/index/id/0002353" TargetMode="External"/><Relationship Id="rId2" Type="http://schemas.openxmlformats.org/officeDocument/2006/relationships/hyperlink" Target="mailto:wufei@cs.zju.edu.cn"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mailto:huod@uci.edu"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cuip@tsinghua.edu.cn" TargetMode="External"/><Relationship Id="rId2" Type="http://schemas.openxmlformats.org/officeDocument/2006/relationships/hyperlink" Target="mailto:wwzhu@tsinghua.edu.cn"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cuip@tsinghua.edu.cn" TargetMode="External"/><Relationship Id="rId2" Type="http://schemas.openxmlformats.org/officeDocument/2006/relationships/hyperlink" Target="mailto:csxu@nlpr.ia.ac.cn" TargetMode="Externa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a:t> Name, affiliation, contact info, photo, some general interest info.</a:t>
            </a:r>
            <a:endParaRPr lang="zh-CN" altLang="en-US" dirty="0"/>
          </a:p>
        </p:txBody>
      </p:sp>
      <p:sp>
        <p:nvSpPr>
          <p:cNvPr id="3" name="Content Placeholder 2"/>
          <p:cNvSpPr>
            <a:spLocks noGrp="1"/>
          </p:cNvSpPr>
          <p:nvPr>
            <p:ph idx="1"/>
          </p:nvPr>
        </p:nvSpPr>
        <p:spPr/>
        <p:txBody>
          <a:bodyPr>
            <a:normAutofit/>
          </a:bodyPr>
          <a:lstStyle/>
          <a:p>
            <a:endParaRPr lang="en-US" altLang="zh-CN" dirty="0" smtClean="0"/>
          </a:p>
          <a:p>
            <a:r>
              <a:rPr lang="en-US" altLang="zh-CN" dirty="0" smtClean="0"/>
              <a:t>Name: Thomas </a:t>
            </a:r>
            <a:r>
              <a:rPr lang="en-US" altLang="zh-CN" dirty="0" err="1" smtClean="0"/>
              <a:t>Plagemann</a:t>
            </a:r>
            <a:endParaRPr lang="en-US" altLang="zh-CN" dirty="0" smtClean="0"/>
          </a:p>
          <a:p>
            <a:r>
              <a:rPr lang="en-US" altLang="zh-CN" dirty="0" smtClean="0"/>
              <a:t>Affiliation: University of Oslo</a:t>
            </a:r>
          </a:p>
          <a:p>
            <a:r>
              <a:rPr lang="en-US" altLang="zh-CN" dirty="0" smtClean="0"/>
              <a:t>Contact info</a:t>
            </a:r>
            <a:r>
              <a:rPr lang="en-US" altLang="zh-CN" sz="2800" dirty="0" smtClean="0"/>
              <a:t>: </a:t>
            </a:r>
            <a:r>
              <a:rPr lang="en-US" altLang="zh-CN" sz="2800" dirty="0" err="1" smtClean="0"/>
              <a:t>plageman@ifi.uio.no</a:t>
            </a:r>
            <a:endParaRPr lang="en-US" altLang="zh-CN" dirty="0" smtClean="0"/>
          </a:p>
          <a:p>
            <a:r>
              <a:rPr lang="en-US" altLang="zh-CN" dirty="0" smtClean="0"/>
              <a:t>General interest:</a:t>
            </a:r>
          </a:p>
          <a:p>
            <a:pPr lvl="1"/>
            <a:r>
              <a:rPr lang="en-US" altLang="zh-CN" dirty="0"/>
              <a:t>M</a:t>
            </a:r>
            <a:r>
              <a:rPr lang="en-US" altLang="zh-CN" dirty="0" smtClean="0"/>
              <a:t>ultimedia systems and applications</a:t>
            </a:r>
          </a:p>
          <a:p>
            <a:pPr lvl="1"/>
            <a:r>
              <a:rPr lang="en-US" altLang="zh-CN" dirty="0" smtClean="0"/>
              <a:t>CPS computing</a:t>
            </a:r>
          </a:p>
        </p:txBody>
      </p:sp>
      <p:pic>
        <p:nvPicPr>
          <p:cNvPr id="5" name="Picture 4" descr="DSC_0616 (1).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14284" y="2052016"/>
            <a:ext cx="2305741" cy="1533072"/>
          </a:xfrm>
          <a:prstGeom prst="rect">
            <a:avLst/>
          </a:prstGeom>
        </p:spPr>
      </p:pic>
    </p:spTree>
    <p:extLst>
      <p:ext uri="{BB962C8B-B14F-4D97-AF65-F5344CB8AC3E}">
        <p14:creationId xmlns:p14="http://schemas.microsoft.com/office/powerpoint/2010/main" val="5097935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灯片编号占位符 3"/>
          <p:cNvSpPr>
            <a:spLocks noGrp="1"/>
          </p:cNvSpPr>
          <p:nvPr>
            <p:ph type="sldNum" sz="quarter" idx="10"/>
          </p:nvPr>
        </p:nvSpPr>
        <p:spPr>
          <a:noFill/>
        </p:spPr>
        <p:txBody>
          <a:bodyPr/>
          <a:lstStyle/>
          <a:p>
            <a:fld id="{F9588287-7CF9-4F87-8815-F57177EF47B2}" type="slidenum">
              <a:rPr lang="en-US" altLang="zh-CN" smtClean="0"/>
              <a:pPr/>
              <a:t>10</a:t>
            </a:fld>
            <a:endParaRPr lang="en-US" altLang="zh-CN" smtClean="0"/>
          </a:p>
        </p:txBody>
      </p:sp>
      <p:sp>
        <p:nvSpPr>
          <p:cNvPr id="2" name="标题 1"/>
          <p:cNvSpPr>
            <a:spLocks noGrp="1"/>
          </p:cNvSpPr>
          <p:nvPr>
            <p:ph type="title"/>
          </p:nvPr>
        </p:nvSpPr>
        <p:spPr>
          <a:xfrm>
            <a:off x="467544" y="2934072"/>
            <a:ext cx="8568952" cy="2007096"/>
          </a:xfrm>
        </p:spPr>
        <p:txBody>
          <a:bodyPr>
            <a:normAutofit fontScale="90000"/>
          </a:bodyPr>
          <a:lstStyle/>
          <a:p>
            <a:r>
              <a:rPr lang="en-US" altLang="zh-CN" sz="2400" b="0" dirty="0" err="1" smtClean="0">
                <a:solidFill>
                  <a:schemeClr val="tx1"/>
                </a:solidFill>
                <a:effectLst/>
                <a:latin typeface="Times New Roman" pitchFamily="18" charset="0"/>
                <a:cs typeface="Times New Roman" pitchFamily="18" charset="0"/>
              </a:rPr>
              <a:t>Fei</a:t>
            </a:r>
            <a:r>
              <a:rPr lang="en-US" altLang="zh-CN" sz="2400" b="0" dirty="0" smtClean="0">
                <a:solidFill>
                  <a:schemeClr val="tx1"/>
                </a:solidFill>
                <a:effectLst/>
                <a:latin typeface="Times New Roman" pitchFamily="18" charset="0"/>
                <a:cs typeface="Times New Roman" pitchFamily="18" charset="0"/>
              </a:rPr>
              <a:t> Wu</a:t>
            </a:r>
            <a:br>
              <a:rPr lang="en-US" altLang="zh-CN" sz="2400" b="0" dirty="0" smtClean="0">
                <a:solidFill>
                  <a:schemeClr val="tx1"/>
                </a:solidFill>
                <a:effectLst/>
                <a:latin typeface="Times New Roman" pitchFamily="18" charset="0"/>
                <a:cs typeface="Times New Roman" pitchFamily="18" charset="0"/>
              </a:rPr>
            </a:br>
            <a:r>
              <a:rPr lang="en-US" altLang="zh-CN" sz="2400" b="0" dirty="0" smtClean="0">
                <a:solidFill>
                  <a:schemeClr val="tx1"/>
                </a:solidFill>
                <a:effectLst/>
                <a:latin typeface="Times New Roman" pitchFamily="18" charset="0"/>
                <a:cs typeface="Times New Roman" pitchFamily="18" charset="0"/>
              </a:rPr>
              <a:t>Full Professor, Ph.D.</a:t>
            </a:r>
            <a:br>
              <a:rPr lang="en-US" altLang="zh-CN" sz="2400" b="0" dirty="0" smtClean="0">
                <a:solidFill>
                  <a:schemeClr val="tx1"/>
                </a:solidFill>
                <a:effectLst/>
                <a:latin typeface="Times New Roman" pitchFamily="18" charset="0"/>
                <a:cs typeface="Times New Roman" pitchFamily="18" charset="0"/>
              </a:rPr>
            </a:br>
            <a:r>
              <a:rPr lang="en-US" altLang="zh-CN" sz="2400" b="0" dirty="0" smtClean="0">
                <a:solidFill>
                  <a:schemeClr val="tx1"/>
                </a:solidFill>
                <a:effectLst/>
                <a:latin typeface="Times New Roman" pitchFamily="18" charset="0"/>
                <a:cs typeface="Times New Roman" pitchFamily="18" charset="0"/>
              </a:rPr>
              <a:t>College of Computer Science</a:t>
            </a:r>
            <a:br>
              <a:rPr lang="en-US" altLang="zh-CN" sz="2400" b="0" dirty="0" smtClean="0">
                <a:solidFill>
                  <a:schemeClr val="tx1"/>
                </a:solidFill>
                <a:effectLst/>
                <a:latin typeface="Times New Roman" pitchFamily="18" charset="0"/>
                <a:cs typeface="Times New Roman" pitchFamily="18" charset="0"/>
              </a:rPr>
            </a:br>
            <a:r>
              <a:rPr lang="en-US" altLang="zh-CN" sz="2400" b="0" dirty="0" smtClean="0">
                <a:solidFill>
                  <a:schemeClr val="tx1"/>
                </a:solidFill>
                <a:effectLst/>
                <a:latin typeface="Times New Roman" pitchFamily="18" charset="0"/>
                <a:cs typeface="Times New Roman" pitchFamily="18" charset="0"/>
              </a:rPr>
              <a:t>Zhejiang University</a:t>
            </a:r>
            <a:br>
              <a:rPr lang="en-US" altLang="zh-CN" sz="2400" b="0" dirty="0" smtClean="0">
                <a:solidFill>
                  <a:schemeClr val="tx1"/>
                </a:solidFill>
                <a:effectLst/>
                <a:latin typeface="Times New Roman" pitchFamily="18" charset="0"/>
                <a:cs typeface="Times New Roman" pitchFamily="18" charset="0"/>
              </a:rPr>
            </a:br>
            <a:r>
              <a:rPr lang="en-US" altLang="zh-CN" sz="2400" b="0" dirty="0">
                <a:solidFill>
                  <a:schemeClr val="tx1"/>
                </a:solidFill>
                <a:effectLst/>
                <a:latin typeface="Times New Roman" pitchFamily="18" charset="0"/>
                <a:cs typeface="Times New Roman" pitchFamily="18" charset="0"/>
              </a:rPr>
              <a:t>Email</a:t>
            </a:r>
            <a:r>
              <a:rPr lang="en-US" altLang="zh-CN" sz="2400" b="0" dirty="0" smtClean="0">
                <a:solidFill>
                  <a:schemeClr val="tx1"/>
                </a:solidFill>
                <a:effectLst/>
                <a:latin typeface="Times New Roman" pitchFamily="18" charset="0"/>
                <a:cs typeface="Times New Roman" pitchFamily="18" charset="0"/>
              </a:rPr>
              <a:t>: </a:t>
            </a:r>
            <a:r>
              <a:rPr lang="en-US" altLang="zh-CN" sz="2400" b="0" dirty="0" smtClean="0">
                <a:solidFill>
                  <a:schemeClr val="tx1"/>
                </a:solidFill>
                <a:effectLst/>
                <a:latin typeface="Times New Roman" pitchFamily="18" charset="0"/>
                <a:cs typeface="Times New Roman" pitchFamily="18" charset="0"/>
                <a:hlinkClick r:id="rId2"/>
              </a:rPr>
              <a:t>wufei@cs.zju.edu.cn</a:t>
            </a:r>
            <a:r>
              <a:rPr lang="en-US" altLang="zh-CN" sz="2400" b="0" dirty="0" smtClean="0">
                <a:solidFill>
                  <a:schemeClr val="tx1"/>
                </a:solidFill>
                <a:effectLst/>
                <a:latin typeface="Times New Roman" pitchFamily="18" charset="0"/>
                <a:cs typeface="Times New Roman" pitchFamily="18" charset="0"/>
              </a:rPr>
              <a:t> </a:t>
            </a:r>
            <a:br>
              <a:rPr lang="en-US" altLang="zh-CN" sz="2400" b="0" dirty="0" smtClean="0">
                <a:solidFill>
                  <a:schemeClr val="tx1"/>
                </a:solidFill>
                <a:effectLst/>
                <a:latin typeface="Times New Roman" pitchFamily="18" charset="0"/>
                <a:cs typeface="Times New Roman" pitchFamily="18" charset="0"/>
              </a:rPr>
            </a:br>
            <a:r>
              <a:rPr lang="en-US" altLang="zh-CN" sz="2400" b="0" dirty="0" smtClean="0">
                <a:solidFill>
                  <a:schemeClr val="tx1"/>
                </a:solidFill>
                <a:effectLst/>
                <a:latin typeface="Times New Roman" pitchFamily="18" charset="0"/>
                <a:cs typeface="Times New Roman" pitchFamily="18" charset="0"/>
              </a:rPr>
              <a:t>Website: </a:t>
            </a:r>
            <a:r>
              <a:rPr lang="en-US" altLang="zh-CN" sz="2400" b="0" dirty="0" smtClean="0">
                <a:effectLst/>
                <a:latin typeface="Times New Roman" pitchFamily="18" charset="0"/>
                <a:cs typeface="Times New Roman" pitchFamily="18" charset="0"/>
                <a:hlinkClick r:id="rId3"/>
              </a:rPr>
              <a:t>http</a:t>
            </a:r>
            <a:r>
              <a:rPr lang="en-US" altLang="zh-CN" sz="2000" b="0" dirty="0">
                <a:effectLst/>
                <a:latin typeface="Times New Roman" pitchFamily="18" charset="0"/>
                <a:cs typeface="Times New Roman" pitchFamily="18" charset="0"/>
                <a:hlinkClick r:id="rId3"/>
              </a:rPr>
              <a:t>://www.dcd.zju.edu.cn/index.php/teacherdetail/index/id/0002353</a:t>
            </a:r>
            <a:r>
              <a:rPr lang="en-US" altLang="zh-CN" sz="2000" b="0" dirty="0" smtClean="0">
                <a:solidFill>
                  <a:schemeClr val="tx1"/>
                </a:solidFill>
                <a:effectLst/>
                <a:latin typeface="Times New Roman" pitchFamily="18" charset="0"/>
                <a:cs typeface="Times New Roman" pitchFamily="18" charset="0"/>
              </a:rPr>
              <a:t/>
            </a:r>
            <a:br>
              <a:rPr lang="en-US" altLang="zh-CN" sz="2000" b="0" dirty="0" smtClean="0">
                <a:solidFill>
                  <a:schemeClr val="tx1"/>
                </a:solidFill>
                <a:effectLst/>
                <a:latin typeface="Times New Roman" pitchFamily="18" charset="0"/>
                <a:cs typeface="Times New Roman" pitchFamily="18" charset="0"/>
              </a:rPr>
            </a:br>
            <a:r>
              <a:rPr lang="en-US" altLang="zh-CN" sz="3600" b="0" dirty="0" smtClean="0">
                <a:solidFill>
                  <a:schemeClr val="tx1"/>
                </a:solidFill>
                <a:effectLst/>
                <a:latin typeface="Times New Roman" pitchFamily="18" charset="0"/>
                <a:cs typeface="Times New Roman" pitchFamily="18" charset="0"/>
              </a:rPr>
              <a:t/>
            </a:r>
            <a:br>
              <a:rPr lang="en-US" altLang="zh-CN" sz="3600" b="0" dirty="0" smtClean="0">
                <a:solidFill>
                  <a:schemeClr val="tx1"/>
                </a:solidFill>
                <a:effectLst/>
                <a:latin typeface="Times New Roman" pitchFamily="18" charset="0"/>
                <a:cs typeface="Times New Roman" pitchFamily="18" charset="0"/>
              </a:rPr>
            </a:br>
            <a:endParaRPr lang="zh-CN" altLang="en-US" sz="3600" b="0" dirty="0">
              <a:solidFill>
                <a:schemeClr val="tx1"/>
              </a:solidFill>
              <a:effectLst/>
              <a:latin typeface="Times New Roman" pitchFamily="18" charset="0"/>
              <a:cs typeface="Times New Roman" pitchFamily="18" charset="0"/>
            </a:endParaRPr>
          </a:p>
        </p:txBody>
      </p:sp>
      <p:pic>
        <p:nvPicPr>
          <p:cNvPr id="4099" name="Picture 3" descr="http://www.dcd.zju.edu.cn/Attachments/photo/2012/12/13/13553628827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620688"/>
            <a:ext cx="1656184" cy="18562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2126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灯片编号占位符 3"/>
          <p:cNvSpPr>
            <a:spLocks noGrp="1"/>
          </p:cNvSpPr>
          <p:nvPr>
            <p:ph type="sldNum" sz="quarter" idx="10"/>
          </p:nvPr>
        </p:nvSpPr>
        <p:spPr>
          <a:noFill/>
        </p:spPr>
        <p:txBody>
          <a:bodyPr/>
          <a:lstStyle/>
          <a:p>
            <a:fld id="{F9588287-7CF9-4F87-8815-F57177EF47B2}" type="slidenum">
              <a:rPr lang="en-US" altLang="zh-CN" smtClean="0"/>
              <a:pPr/>
              <a:t>11</a:t>
            </a:fld>
            <a:endParaRPr lang="en-US" altLang="zh-CN" smtClean="0"/>
          </a:p>
        </p:txBody>
      </p:sp>
      <p:sp>
        <p:nvSpPr>
          <p:cNvPr id="2" name="标题 1"/>
          <p:cNvSpPr>
            <a:spLocks noGrp="1"/>
          </p:cNvSpPr>
          <p:nvPr>
            <p:ph type="title"/>
          </p:nvPr>
        </p:nvSpPr>
        <p:spPr>
          <a:xfrm>
            <a:off x="179512" y="2358008"/>
            <a:ext cx="8568952" cy="2007096"/>
          </a:xfrm>
        </p:spPr>
        <p:txBody>
          <a:bodyPr>
            <a:noAutofit/>
          </a:bodyPr>
          <a:lstStyle/>
          <a:p>
            <a:pPr algn="just"/>
            <a:r>
              <a:rPr lang="en-US" altLang="zh-CN" sz="2400" b="0" dirty="0" err="1" smtClean="0">
                <a:solidFill>
                  <a:schemeClr val="tx1"/>
                </a:solidFill>
                <a:effectLst/>
                <a:latin typeface="Times New Roman" pitchFamily="18" charset="0"/>
                <a:cs typeface="Times New Roman" pitchFamily="18" charset="0"/>
              </a:rPr>
              <a:t>Fei</a:t>
            </a:r>
            <a:r>
              <a:rPr lang="en-US" altLang="zh-CN" sz="2400" b="0" dirty="0" smtClean="0">
                <a:solidFill>
                  <a:schemeClr val="tx1"/>
                </a:solidFill>
                <a:effectLst/>
                <a:latin typeface="Times New Roman" pitchFamily="18" charset="0"/>
                <a:cs typeface="Times New Roman" pitchFamily="18" charset="0"/>
              </a:rPr>
              <a:t> Wu is </a:t>
            </a:r>
            <a:r>
              <a:rPr lang="en-US" altLang="zh-CN" sz="2400" b="0" dirty="0">
                <a:solidFill>
                  <a:schemeClr val="tx1"/>
                </a:solidFill>
                <a:effectLst/>
                <a:latin typeface="Times New Roman" pitchFamily="18" charset="0"/>
                <a:cs typeface="Times New Roman" pitchFamily="18" charset="0"/>
              </a:rPr>
              <a:t>the vice-director of institute of artificial intelligence of Zhejiang University and the vice-director of Key Laboratory of Visual Perception (Zhejiang University) , Ministry of Education and Microsoft. He serves as the PC member of ACM Multimedia 2012, 2013. </a:t>
            </a:r>
            <a:r>
              <a:rPr lang="en-US" altLang="zh-CN" sz="2400" dirty="0" smtClean="0">
                <a:solidFill>
                  <a:srgbClr val="183DD8"/>
                </a:solidFill>
                <a:effectLst/>
                <a:latin typeface="Times New Roman" pitchFamily="18" charset="0"/>
                <a:cs typeface="Times New Roman" pitchFamily="18" charset="0"/>
              </a:rPr>
              <a:t>His </a:t>
            </a:r>
            <a:r>
              <a:rPr lang="en-US" altLang="zh-CN" sz="2400" dirty="0">
                <a:solidFill>
                  <a:srgbClr val="183DD8"/>
                </a:solidFill>
                <a:effectLst/>
                <a:latin typeface="Times New Roman" pitchFamily="18" charset="0"/>
                <a:cs typeface="Times New Roman" pitchFamily="18" charset="0"/>
              </a:rPr>
              <a:t>research interests mainly include multimedia retrieval, sparse representation and machine learning</a:t>
            </a:r>
            <a:r>
              <a:rPr lang="en-US" altLang="zh-CN" sz="2400" b="0" dirty="0" smtClean="0">
                <a:solidFill>
                  <a:schemeClr val="tx1"/>
                </a:solidFill>
                <a:effectLst/>
                <a:latin typeface="Times New Roman" pitchFamily="18" charset="0"/>
                <a:cs typeface="Times New Roman" pitchFamily="18" charset="0"/>
              </a:rPr>
              <a:t>. </a:t>
            </a:r>
            <a:r>
              <a:rPr lang="en-US" altLang="zh-CN" sz="2400" b="0" dirty="0">
                <a:solidFill>
                  <a:schemeClr val="tx1"/>
                </a:solidFill>
                <a:effectLst/>
                <a:latin typeface="Times New Roman" pitchFamily="18" charset="0"/>
                <a:cs typeface="Times New Roman" pitchFamily="18" charset="0"/>
              </a:rPr>
              <a:t>From October, 2009 to August 2010, </a:t>
            </a:r>
            <a:r>
              <a:rPr lang="en-US" altLang="zh-CN" sz="2400" b="0" dirty="0" err="1">
                <a:solidFill>
                  <a:schemeClr val="tx1"/>
                </a:solidFill>
                <a:effectLst/>
                <a:latin typeface="Times New Roman" pitchFamily="18" charset="0"/>
                <a:cs typeface="Times New Roman" pitchFamily="18" charset="0"/>
              </a:rPr>
              <a:t>Fei</a:t>
            </a:r>
            <a:r>
              <a:rPr lang="en-US" altLang="zh-CN" sz="2400" b="0" dirty="0">
                <a:solidFill>
                  <a:schemeClr val="tx1"/>
                </a:solidFill>
                <a:effectLst/>
                <a:latin typeface="Times New Roman" pitchFamily="18" charset="0"/>
                <a:cs typeface="Times New Roman" pitchFamily="18" charset="0"/>
              </a:rPr>
              <a:t> Wu was a visiting scholar at Prof. Bin Yu's group, University of California, Berkeley. </a:t>
            </a:r>
            <a:endParaRPr lang="zh-CN" altLang="zh-CN" sz="2400" b="0"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42576806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灯片编号占位符 3"/>
          <p:cNvSpPr>
            <a:spLocks noGrp="1"/>
          </p:cNvSpPr>
          <p:nvPr>
            <p:ph type="sldNum" sz="quarter" idx="10"/>
          </p:nvPr>
        </p:nvSpPr>
        <p:spPr>
          <a:noFill/>
        </p:spPr>
        <p:txBody>
          <a:bodyPr/>
          <a:lstStyle/>
          <a:p>
            <a:fld id="{F9588287-7CF9-4F87-8815-F57177EF47B2}" type="slidenum">
              <a:rPr lang="en-US" altLang="zh-CN" smtClean="0"/>
              <a:pPr/>
              <a:t>12</a:t>
            </a:fld>
            <a:endParaRPr lang="en-US" altLang="zh-CN" smtClean="0"/>
          </a:p>
        </p:txBody>
      </p:sp>
      <p:sp>
        <p:nvSpPr>
          <p:cNvPr id="5" name="标题 1"/>
          <p:cNvSpPr>
            <a:spLocks noGrp="1"/>
          </p:cNvSpPr>
          <p:nvPr>
            <p:ph type="title"/>
          </p:nvPr>
        </p:nvSpPr>
        <p:spPr>
          <a:xfrm>
            <a:off x="251520" y="3078088"/>
            <a:ext cx="8640960" cy="2007096"/>
          </a:xfrm>
        </p:spPr>
        <p:txBody>
          <a:bodyPr>
            <a:noAutofit/>
          </a:bodyPr>
          <a:lstStyle/>
          <a:p>
            <a:pPr algn="l"/>
            <a:r>
              <a:rPr lang="en-US" altLang="zh-CN" sz="2400" b="0" dirty="0">
                <a:solidFill>
                  <a:schemeClr val="tx1"/>
                </a:solidFill>
                <a:effectLst/>
                <a:latin typeface="Times New Roman" pitchFamily="18" charset="0"/>
                <a:cs typeface="Times New Roman" pitchFamily="18" charset="0"/>
              </a:rPr>
              <a:t>Nowadays, many real-world applications </a:t>
            </a:r>
            <a:r>
              <a:rPr lang="en-US" altLang="zh-CN" sz="2400" b="0" dirty="0" smtClean="0">
                <a:solidFill>
                  <a:schemeClr val="tx1"/>
                </a:solidFill>
                <a:effectLst/>
                <a:latin typeface="Times New Roman" pitchFamily="18" charset="0"/>
                <a:cs typeface="Times New Roman" pitchFamily="18" charset="0"/>
              </a:rPr>
              <a:t>in </a:t>
            </a:r>
            <a:r>
              <a:rPr lang="en-US" altLang="zh-CN" sz="2400" b="0" dirty="0" smtClean="0">
                <a:solidFill>
                  <a:srgbClr val="183DD8"/>
                </a:solidFill>
                <a:effectLst/>
                <a:latin typeface="Times New Roman" pitchFamily="18" charset="0"/>
                <a:cs typeface="Times New Roman" pitchFamily="18" charset="0"/>
              </a:rPr>
              <a:t>CPS</a:t>
            </a:r>
            <a:r>
              <a:rPr lang="en-US" altLang="zh-CN" sz="2400" b="0" dirty="0" smtClean="0">
                <a:solidFill>
                  <a:schemeClr val="tx1"/>
                </a:solidFill>
                <a:effectLst/>
                <a:latin typeface="Times New Roman" pitchFamily="18" charset="0"/>
                <a:cs typeface="Times New Roman" pitchFamily="18" charset="0"/>
              </a:rPr>
              <a:t> (</a:t>
            </a:r>
            <a:r>
              <a:rPr lang="en-US" altLang="zh-CN" sz="2400" b="0" dirty="0" smtClean="0">
                <a:solidFill>
                  <a:srgbClr val="183DD8"/>
                </a:solidFill>
                <a:effectLst/>
                <a:latin typeface="Times New Roman" pitchFamily="18" charset="0"/>
                <a:cs typeface="Times New Roman" pitchFamily="18" charset="0"/>
              </a:rPr>
              <a:t>C</a:t>
            </a:r>
            <a:r>
              <a:rPr lang="en-US" altLang="zh-CN" sz="2400" b="0" dirty="0" smtClean="0">
                <a:solidFill>
                  <a:schemeClr val="tx1"/>
                </a:solidFill>
                <a:effectLst/>
                <a:latin typeface="Times New Roman" pitchFamily="18" charset="0"/>
                <a:cs typeface="Times New Roman" pitchFamily="18" charset="0"/>
              </a:rPr>
              <a:t>yber space-</a:t>
            </a:r>
            <a:r>
              <a:rPr lang="en-US" altLang="zh-CN" sz="2400" b="0" dirty="0" smtClean="0">
                <a:solidFill>
                  <a:srgbClr val="183DD8"/>
                </a:solidFill>
                <a:effectLst/>
                <a:latin typeface="Times New Roman" pitchFamily="18" charset="0"/>
                <a:cs typeface="Times New Roman" pitchFamily="18" charset="0"/>
              </a:rPr>
              <a:t>P</a:t>
            </a:r>
            <a:r>
              <a:rPr lang="en-US" altLang="zh-CN" sz="2400" b="0" dirty="0" smtClean="0">
                <a:solidFill>
                  <a:schemeClr val="tx1"/>
                </a:solidFill>
                <a:effectLst/>
                <a:latin typeface="Times New Roman" pitchFamily="18" charset="0"/>
                <a:cs typeface="Times New Roman" pitchFamily="18" charset="0"/>
              </a:rPr>
              <a:t>hysical space-</a:t>
            </a:r>
            <a:r>
              <a:rPr lang="en-US" altLang="zh-CN" sz="2400" b="0" dirty="0" smtClean="0">
                <a:solidFill>
                  <a:srgbClr val="183DD8"/>
                </a:solidFill>
                <a:effectLst/>
                <a:latin typeface="Times New Roman" pitchFamily="18" charset="0"/>
                <a:cs typeface="Times New Roman" pitchFamily="18" charset="0"/>
              </a:rPr>
              <a:t>S</a:t>
            </a:r>
            <a:r>
              <a:rPr lang="en-US" altLang="zh-CN" sz="2400" b="0" dirty="0" smtClean="0">
                <a:solidFill>
                  <a:schemeClr val="tx1"/>
                </a:solidFill>
                <a:effectLst/>
                <a:latin typeface="Times New Roman" pitchFamily="18" charset="0"/>
                <a:cs typeface="Times New Roman" pitchFamily="18" charset="0"/>
              </a:rPr>
              <a:t>ociety) involve </a:t>
            </a:r>
            <a:r>
              <a:rPr lang="en-US" altLang="zh-CN" sz="2400" b="0" dirty="0">
                <a:solidFill>
                  <a:schemeClr val="tx1"/>
                </a:solidFill>
                <a:effectLst/>
                <a:latin typeface="Times New Roman" pitchFamily="18" charset="0"/>
                <a:cs typeface="Times New Roman" pitchFamily="18" charset="0"/>
              </a:rPr>
              <a:t>multimodal data. </a:t>
            </a:r>
            <a:r>
              <a:rPr lang="en-US" altLang="zh-CN" sz="2400" b="0" dirty="0" smtClean="0">
                <a:solidFill>
                  <a:schemeClr val="tx1"/>
                </a:solidFill>
                <a:effectLst/>
                <a:latin typeface="Times New Roman" pitchFamily="18" charset="0"/>
                <a:cs typeface="Times New Roman" pitchFamily="18" charset="0"/>
              </a:rPr>
              <a:t/>
            </a:r>
            <a:br>
              <a:rPr lang="en-US" altLang="zh-CN" sz="2400" b="0" dirty="0" smtClean="0">
                <a:solidFill>
                  <a:schemeClr val="tx1"/>
                </a:solidFill>
                <a:effectLst/>
                <a:latin typeface="Times New Roman" pitchFamily="18" charset="0"/>
                <a:cs typeface="Times New Roman" pitchFamily="18" charset="0"/>
              </a:rPr>
            </a:br>
            <a:r>
              <a:rPr lang="en-US" altLang="zh-CN" sz="2400" b="0" dirty="0">
                <a:solidFill>
                  <a:schemeClr val="tx1"/>
                </a:solidFill>
                <a:effectLst/>
                <a:latin typeface="Times New Roman" pitchFamily="18" charset="0"/>
                <a:cs typeface="Times New Roman" pitchFamily="18" charset="0"/>
              </a:rPr>
              <a:t/>
            </a:r>
            <a:br>
              <a:rPr lang="en-US" altLang="zh-CN" sz="2400" b="0" dirty="0">
                <a:solidFill>
                  <a:schemeClr val="tx1"/>
                </a:solidFill>
                <a:effectLst/>
                <a:latin typeface="Times New Roman" pitchFamily="18" charset="0"/>
                <a:cs typeface="Times New Roman" pitchFamily="18" charset="0"/>
              </a:rPr>
            </a:br>
            <a:r>
              <a:rPr lang="en-US" altLang="zh-CN" sz="2400" b="0" dirty="0" smtClean="0">
                <a:solidFill>
                  <a:schemeClr val="tx1"/>
                </a:solidFill>
                <a:effectLst/>
                <a:latin typeface="Times New Roman" pitchFamily="18" charset="0"/>
                <a:cs typeface="Times New Roman" pitchFamily="18" charset="0"/>
              </a:rPr>
              <a:t>Cross-media </a:t>
            </a:r>
            <a:r>
              <a:rPr lang="en-US" altLang="zh-CN" sz="2400" b="0" dirty="0">
                <a:solidFill>
                  <a:schemeClr val="tx1"/>
                </a:solidFill>
                <a:effectLst/>
                <a:latin typeface="Times New Roman" pitchFamily="18" charset="0"/>
                <a:cs typeface="Times New Roman" pitchFamily="18" charset="0"/>
              </a:rPr>
              <a:t>retrieval is imperative to many applications of practical interest, such as finding relevant textual documents of a tourist spot that best match a </a:t>
            </a:r>
            <a:r>
              <a:rPr lang="en-US" altLang="zh-CN" sz="2400" b="0" dirty="0" smtClean="0">
                <a:solidFill>
                  <a:schemeClr val="tx1"/>
                </a:solidFill>
                <a:effectLst/>
                <a:latin typeface="Times New Roman" pitchFamily="18" charset="0"/>
                <a:cs typeface="Times New Roman" pitchFamily="18" charset="0"/>
              </a:rPr>
              <a:t>given</a:t>
            </a:r>
            <a:r>
              <a:rPr lang="en-US" altLang="zh-CN" sz="2400" b="0" dirty="0">
                <a:solidFill>
                  <a:schemeClr val="tx1"/>
                </a:solidFill>
                <a:effectLst/>
                <a:latin typeface="Times New Roman" pitchFamily="18" charset="0"/>
                <a:cs typeface="Times New Roman" pitchFamily="18" charset="0"/>
              </a:rPr>
              <a:t> </a:t>
            </a:r>
            <a:r>
              <a:rPr lang="en-US" altLang="zh-CN" sz="2400" b="0" dirty="0" smtClean="0">
                <a:solidFill>
                  <a:schemeClr val="tx1"/>
                </a:solidFill>
                <a:effectLst/>
                <a:latin typeface="Times New Roman" pitchFamily="18" charset="0"/>
                <a:cs typeface="Times New Roman" pitchFamily="18" charset="0"/>
              </a:rPr>
              <a:t>image </a:t>
            </a:r>
            <a:r>
              <a:rPr lang="en-US" altLang="zh-CN" sz="2400" b="0" dirty="0">
                <a:solidFill>
                  <a:schemeClr val="tx1"/>
                </a:solidFill>
                <a:effectLst/>
                <a:latin typeface="Times New Roman" pitchFamily="18" charset="0"/>
                <a:cs typeface="Times New Roman" pitchFamily="18" charset="0"/>
              </a:rPr>
              <a:t>of the spot or finding a set of images that visually best illustrate a </a:t>
            </a:r>
            <a:r>
              <a:rPr lang="en-US" altLang="zh-CN" sz="2400" b="0" dirty="0" smtClean="0">
                <a:solidFill>
                  <a:schemeClr val="tx1"/>
                </a:solidFill>
                <a:effectLst/>
                <a:latin typeface="Times New Roman" pitchFamily="18" charset="0"/>
                <a:cs typeface="Times New Roman" pitchFamily="18" charset="0"/>
              </a:rPr>
              <a:t>given text </a:t>
            </a:r>
            <a:r>
              <a:rPr lang="en-US" altLang="zh-CN" sz="2400" b="0" dirty="0">
                <a:solidFill>
                  <a:schemeClr val="tx1"/>
                </a:solidFill>
                <a:effectLst/>
                <a:latin typeface="Times New Roman" pitchFamily="18" charset="0"/>
                <a:cs typeface="Times New Roman" pitchFamily="18" charset="0"/>
              </a:rPr>
              <a:t>description. However, the heterogeneity-gap between multi-modal data has been widely understood as </a:t>
            </a:r>
            <a:r>
              <a:rPr lang="en-US" altLang="zh-CN" sz="2400" b="0" dirty="0" smtClean="0">
                <a:solidFill>
                  <a:schemeClr val="tx1"/>
                </a:solidFill>
                <a:effectLst/>
                <a:latin typeface="Times New Roman" pitchFamily="18" charset="0"/>
                <a:cs typeface="Times New Roman" pitchFamily="18" charset="0"/>
              </a:rPr>
              <a:t>a fundamental </a:t>
            </a:r>
            <a:r>
              <a:rPr lang="en-US" altLang="zh-CN" sz="2400" b="0" dirty="0">
                <a:solidFill>
                  <a:schemeClr val="tx1"/>
                </a:solidFill>
                <a:effectLst/>
                <a:latin typeface="Times New Roman" pitchFamily="18" charset="0"/>
                <a:cs typeface="Times New Roman" pitchFamily="18" charset="0"/>
              </a:rPr>
              <a:t>barrier to </a:t>
            </a:r>
            <a:r>
              <a:rPr lang="en-US" altLang="zh-CN" sz="2400" b="0" dirty="0" smtClean="0">
                <a:solidFill>
                  <a:schemeClr val="tx1"/>
                </a:solidFill>
                <a:effectLst/>
                <a:latin typeface="Times New Roman" pitchFamily="18" charset="0"/>
                <a:cs typeface="Times New Roman" pitchFamily="18" charset="0"/>
              </a:rPr>
              <a:t>successful</a:t>
            </a:r>
            <a:r>
              <a:rPr lang="en-US" altLang="zh-CN" sz="2400" b="0" dirty="0">
                <a:solidFill>
                  <a:schemeClr val="tx1"/>
                </a:solidFill>
                <a:effectLst/>
                <a:latin typeface="Times New Roman" pitchFamily="18" charset="0"/>
                <a:cs typeface="Times New Roman" pitchFamily="18" charset="0"/>
              </a:rPr>
              <a:t> </a:t>
            </a:r>
            <a:r>
              <a:rPr lang="en-US" altLang="zh-CN" sz="2400" b="0" dirty="0" smtClean="0">
                <a:solidFill>
                  <a:schemeClr val="tx1"/>
                </a:solidFill>
                <a:effectLst/>
                <a:latin typeface="Times New Roman" pitchFamily="18" charset="0"/>
                <a:cs typeface="Times New Roman" pitchFamily="18" charset="0"/>
              </a:rPr>
              <a:t>cross-media </a:t>
            </a:r>
            <a:r>
              <a:rPr lang="en-US" altLang="zh-CN" sz="2400" b="0" dirty="0">
                <a:solidFill>
                  <a:schemeClr val="tx1"/>
                </a:solidFill>
                <a:effectLst/>
                <a:latin typeface="Times New Roman" pitchFamily="18" charset="0"/>
                <a:cs typeface="Times New Roman" pitchFamily="18" charset="0"/>
              </a:rPr>
              <a:t>retrieval. </a:t>
            </a:r>
            <a:r>
              <a:rPr lang="en-US" altLang="zh-CN" sz="2400" b="0" dirty="0" smtClean="0">
                <a:solidFill>
                  <a:schemeClr val="tx1"/>
                </a:solidFill>
                <a:effectLst/>
                <a:latin typeface="Times New Roman" pitchFamily="18" charset="0"/>
                <a:cs typeface="Times New Roman" pitchFamily="18" charset="0"/>
              </a:rPr>
              <a:t/>
            </a:r>
            <a:br>
              <a:rPr lang="en-US" altLang="zh-CN" sz="2400" b="0" dirty="0" smtClean="0">
                <a:solidFill>
                  <a:schemeClr val="tx1"/>
                </a:solidFill>
                <a:effectLst/>
                <a:latin typeface="Times New Roman" pitchFamily="18" charset="0"/>
                <a:cs typeface="Times New Roman" pitchFamily="18" charset="0"/>
              </a:rPr>
            </a:br>
            <a:r>
              <a:rPr lang="en-US" altLang="zh-CN" sz="2400" b="0" dirty="0">
                <a:solidFill>
                  <a:schemeClr val="tx1"/>
                </a:solidFill>
                <a:effectLst/>
                <a:latin typeface="Times New Roman" pitchFamily="18" charset="0"/>
                <a:cs typeface="Times New Roman" pitchFamily="18" charset="0"/>
              </a:rPr>
              <a:t/>
            </a:r>
            <a:br>
              <a:rPr lang="en-US" altLang="zh-CN" sz="2400" b="0" dirty="0">
                <a:solidFill>
                  <a:schemeClr val="tx1"/>
                </a:solidFill>
                <a:effectLst/>
                <a:latin typeface="Times New Roman" pitchFamily="18" charset="0"/>
                <a:cs typeface="Times New Roman" pitchFamily="18" charset="0"/>
              </a:rPr>
            </a:br>
            <a:r>
              <a:rPr lang="en-US" altLang="zh-CN" sz="2400" b="0" dirty="0" smtClean="0">
                <a:solidFill>
                  <a:schemeClr val="tx1"/>
                </a:solidFill>
                <a:effectLst/>
                <a:latin typeface="Times New Roman" pitchFamily="18" charset="0"/>
                <a:cs typeface="Times New Roman" pitchFamily="18" charset="0"/>
              </a:rPr>
              <a:t>In this workshop, I will discuss some techniques about cross-media retrieval, hashing and ranking.</a:t>
            </a:r>
            <a:br>
              <a:rPr lang="en-US" altLang="zh-CN" sz="2400" b="0" dirty="0" smtClean="0">
                <a:solidFill>
                  <a:schemeClr val="tx1"/>
                </a:solidFill>
                <a:effectLst/>
                <a:latin typeface="Times New Roman" pitchFamily="18" charset="0"/>
                <a:cs typeface="Times New Roman" pitchFamily="18" charset="0"/>
              </a:rPr>
            </a:br>
            <a:r>
              <a:rPr lang="en-US" altLang="zh-CN" sz="2400" b="0" dirty="0">
                <a:solidFill>
                  <a:schemeClr val="tx1"/>
                </a:solidFill>
                <a:effectLst/>
                <a:latin typeface="Times New Roman" pitchFamily="18" charset="0"/>
                <a:cs typeface="Times New Roman" pitchFamily="18" charset="0"/>
              </a:rPr>
              <a:t/>
            </a:r>
            <a:br>
              <a:rPr lang="en-US" altLang="zh-CN" sz="2400" b="0" dirty="0">
                <a:solidFill>
                  <a:schemeClr val="tx1"/>
                </a:solidFill>
                <a:effectLst/>
                <a:latin typeface="Times New Roman" pitchFamily="18" charset="0"/>
                <a:cs typeface="Times New Roman" pitchFamily="18" charset="0"/>
              </a:rPr>
            </a:br>
            <a:r>
              <a:rPr lang="en-US" altLang="zh-CN" sz="2400" b="0" dirty="0" smtClean="0">
                <a:solidFill>
                  <a:schemeClr val="tx1"/>
                </a:solidFill>
                <a:effectLst/>
                <a:latin typeface="Times New Roman" pitchFamily="18" charset="0"/>
                <a:cs typeface="Times New Roman" pitchFamily="18" charset="0"/>
              </a:rPr>
              <a:t/>
            </a:r>
            <a:br>
              <a:rPr lang="en-US" altLang="zh-CN" sz="2400" b="0" dirty="0" smtClean="0">
                <a:solidFill>
                  <a:schemeClr val="tx1"/>
                </a:solidFill>
                <a:effectLst/>
                <a:latin typeface="Times New Roman" pitchFamily="18" charset="0"/>
                <a:cs typeface="Times New Roman" pitchFamily="18" charset="0"/>
              </a:rPr>
            </a:br>
            <a:r>
              <a:rPr lang="en-US" altLang="zh-CN" sz="2400" b="0" dirty="0">
                <a:solidFill>
                  <a:schemeClr val="tx1"/>
                </a:solidFill>
                <a:effectLst/>
                <a:latin typeface="Times New Roman" pitchFamily="18" charset="0"/>
                <a:cs typeface="Times New Roman" pitchFamily="18" charset="0"/>
              </a:rPr>
              <a:t/>
            </a:r>
            <a:br>
              <a:rPr lang="en-US" altLang="zh-CN" sz="2400" b="0" dirty="0">
                <a:solidFill>
                  <a:schemeClr val="tx1"/>
                </a:solidFill>
                <a:effectLst/>
                <a:latin typeface="Times New Roman" pitchFamily="18" charset="0"/>
                <a:cs typeface="Times New Roman" pitchFamily="18" charset="0"/>
              </a:rPr>
            </a:br>
            <a:endParaRPr lang="zh-CN" altLang="zh-CN" sz="2400" b="0"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6090305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2514600"/>
            <a:ext cx="9144000" cy="4343400"/>
          </a:xfrm>
          <a:prstGeom prst="rect">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http://latimesblogs.latimes.com/photos/uncategorized/2008/11/06/uci.jpg"/>
          <p:cNvPicPr>
            <a:picLocks noChangeAspect="1" noChangeArrowheads="1"/>
          </p:cNvPicPr>
          <p:nvPr/>
        </p:nvPicPr>
        <p:blipFill>
          <a:blip r:embed="rId2" cstate="print"/>
          <a:srcRect/>
          <a:stretch>
            <a:fillRect/>
          </a:stretch>
        </p:blipFill>
        <p:spPr bwMode="auto">
          <a:xfrm>
            <a:off x="381000" y="233172"/>
            <a:ext cx="1828800" cy="1824228"/>
          </a:xfrm>
          <a:prstGeom prst="rect">
            <a:avLst/>
          </a:prstGeom>
          <a:noFill/>
        </p:spPr>
      </p:pic>
      <p:pic>
        <p:nvPicPr>
          <p:cNvPr id="1027" name="Picture 3" descr="E:\Downloads\siripen.jpg"/>
          <p:cNvPicPr>
            <a:picLocks noChangeAspect="1" noChangeArrowheads="1"/>
          </p:cNvPicPr>
          <p:nvPr/>
        </p:nvPicPr>
        <p:blipFill>
          <a:blip r:embed="rId3" cstate="print"/>
          <a:srcRect/>
          <a:stretch>
            <a:fillRect/>
          </a:stretch>
        </p:blipFill>
        <p:spPr bwMode="auto">
          <a:xfrm>
            <a:off x="5962650" y="3200400"/>
            <a:ext cx="2724150" cy="2724150"/>
          </a:xfrm>
          <a:prstGeom prst="rect">
            <a:avLst/>
          </a:prstGeom>
          <a:ln>
            <a:noFill/>
          </a:ln>
          <a:effectLst>
            <a:softEdge rad="112500"/>
          </a:effectLst>
        </p:spPr>
      </p:pic>
      <p:sp>
        <p:nvSpPr>
          <p:cNvPr id="8" name="TextBox 7"/>
          <p:cNvSpPr txBox="1"/>
          <p:nvPr/>
        </p:nvSpPr>
        <p:spPr>
          <a:xfrm>
            <a:off x="2667000" y="381000"/>
            <a:ext cx="6172200" cy="1692771"/>
          </a:xfrm>
          <a:prstGeom prst="rect">
            <a:avLst/>
          </a:prstGeom>
          <a:noFill/>
        </p:spPr>
        <p:txBody>
          <a:bodyPr wrap="square" rtlCol="0">
            <a:spAutoFit/>
          </a:bodyPr>
          <a:lstStyle/>
          <a:p>
            <a:r>
              <a:rPr lang="en-US" sz="2800" b="1" dirty="0" smtClean="0">
                <a:latin typeface="Constantia" pitchFamily="18" charset="0"/>
              </a:rPr>
              <a:t>UCI</a:t>
            </a:r>
            <a:r>
              <a:rPr lang="en-US" sz="2000" b="1" dirty="0" smtClean="0">
                <a:latin typeface="Constantia" pitchFamily="18" charset="0"/>
              </a:rPr>
              <a:t>RVINE</a:t>
            </a:r>
          </a:p>
          <a:p>
            <a:r>
              <a:rPr lang="en-US" sz="1600" dirty="0" smtClean="0">
                <a:latin typeface="Constantia" pitchFamily="18" charset="0"/>
              </a:rPr>
              <a:t>Donald Bren School of Information and Computer Sciences</a:t>
            </a:r>
          </a:p>
          <a:p>
            <a:endParaRPr lang="en-US" sz="1600" dirty="0">
              <a:latin typeface="Constantia" pitchFamily="18" charset="0"/>
            </a:endParaRPr>
          </a:p>
          <a:p>
            <a:r>
              <a:rPr lang="en-US" sz="4400" b="1" dirty="0" smtClean="0">
                <a:effectLst>
                  <a:outerShdw blurRad="38100" dist="38100" dir="2700000" algn="tl">
                    <a:srgbClr val="000000">
                      <a:alpha val="43137"/>
                    </a:srgbClr>
                  </a:outerShdw>
                </a:effectLst>
                <a:latin typeface="Aharoni" pitchFamily="2" charset="-79"/>
                <a:cs typeface="Aharoni" pitchFamily="2" charset="-79"/>
              </a:rPr>
              <a:t>Siripen Pongpaichet</a:t>
            </a:r>
            <a:endParaRPr lang="en-US" sz="4400" b="1" dirty="0">
              <a:effectLst>
                <a:outerShdw blurRad="38100" dist="38100" dir="2700000" algn="tl">
                  <a:srgbClr val="000000">
                    <a:alpha val="43137"/>
                  </a:srgbClr>
                </a:outerShdw>
              </a:effectLst>
              <a:latin typeface="Aharoni" pitchFamily="2" charset="-79"/>
              <a:cs typeface="Aharoni" pitchFamily="2" charset="-79"/>
            </a:endParaRPr>
          </a:p>
        </p:txBody>
      </p:sp>
      <p:sp>
        <p:nvSpPr>
          <p:cNvPr id="9" name="Rectangle 8"/>
          <p:cNvSpPr/>
          <p:nvPr/>
        </p:nvSpPr>
        <p:spPr>
          <a:xfrm>
            <a:off x="0" y="2362200"/>
            <a:ext cx="9144000" cy="152400"/>
          </a:xfrm>
          <a:prstGeom prst="rect">
            <a:avLst/>
          </a:prstGeom>
          <a:solidFill>
            <a:schemeClr val="accent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TextBox 11"/>
          <p:cNvSpPr txBox="1"/>
          <p:nvPr/>
        </p:nvSpPr>
        <p:spPr>
          <a:xfrm>
            <a:off x="685800" y="2667000"/>
            <a:ext cx="5334000" cy="3847207"/>
          </a:xfrm>
          <a:prstGeom prst="rect">
            <a:avLst/>
          </a:prstGeom>
          <a:noFill/>
        </p:spPr>
        <p:txBody>
          <a:bodyPr wrap="square" rtlCol="0">
            <a:spAutoFit/>
          </a:bodyPr>
          <a:lstStyle/>
          <a:p>
            <a:r>
              <a:rPr lang="en-US" sz="2400" dirty="0" smtClean="0"/>
              <a:t>PhD Candidate, </a:t>
            </a:r>
          </a:p>
          <a:p>
            <a:r>
              <a:rPr lang="en-US" sz="2400" dirty="0" smtClean="0"/>
              <a:t>Academic Advisor Prof. Ramesh Jain</a:t>
            </a:r>
          </a:p>
          <a:p>
            <a:endParaRPr lang="en-US" sz="1000" dirty="0" smtClean="0"/>
          </a:p>
          <a:p>
            <a:r>
              <a:rPr lang="en-US" sz="2400" i="1" dirty="0" smtClean="0"/>
              <a:t>Contact:</a:t>
            </a:r>
          </a:p>
          <a:p>
            <a:r>
              <a:rPr lang="en-US" sz="2400" dirty="0" smtClean="0"/>
              <a:t>   spongpai@uci.edu</a:t>
            </a:r>
          </a:p>
          <a:p>
            <a:endParaRPr lang="en-US" sz="1000" dirty="0" smtClean="0"/>
          </a:p>
          <a:p>
            <a:r>
              <a:rPr lang="en-US" sz="2400" i="1" dirty="0" smtClean="0"/>
              <a:t>Interest:</a:t>
            </a:r>
          </a:p>
          <a:p>
            <a:r>
              <a:rPr lang="en-US" sz="2400" dirty="0"/>
              <a:t> </a:t>
            </a:r>
            <a:r>
              <a:rPr lang="en-US" sz="2400" dirty="0" smtClean="0"/>
              <a:t>  complex event stream processing, </a:t>
            </a:r>
            <a:br>
              <a:rPr lang="en-US" sz="2400" dirty="0" smtClean="0"/>
            </a:br>
            <a:r>
              <a:rPr lang="en-US" sz="2400" dirty="0" smtClean="0"/>
              <a:t>   multimedia information system,</a:t>
            </a:r>
            <a:br>
              <a:rPr lang="en-US" sz="2400" dirty="0" smtClean="0"/>
            </a:br>
            <a:r>
              <a:rPr lang="en-US" sz="2400" dirty="0" smtClean="0"/>
              <a:t>   large scale data management,</a:t>
            </a:r>
          </a:p>
          <a:p>
            <a:r>
              <a:rPr lang="en-US" sz="2400" dirty="0"/>
              <a:t> </a:t>
            </a:r>
            <a:r>
              <a:rPr lang="en-US" sz="2400" dirty="0" smtClean="0"/>
              <a:t>  having fun doing research </a:t>
            </a:r>
            <a:r>
              <a:rPr lang="en-US" sz="2400" dirty="0" smtClean="0">
                <a:sym typeface="Wingdings" pitchFamily="2" charset="2"/>
              </a:rPr>
              <a:t></a:t>
            </a:r>
            <a:endParaRPr lang="en-US" sz="2400" dirty="0"/>
          </a:p>
        </p:txBody>
      </p:sp>
    </p:spTree>
    <p:extLst>
      <p:ext uri="{BB962C8B-B14F-4D97-AF65-F5344CB8AC3E}">
        <p14:creationId xmlns:p14="http://schemas.microsoft.com/office/powerpoint/2010/main" val="1228993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81000" y="3581400"/>
            <a:ext cx="8382000" cy="3048000"/>
          </a:xfrm>
          <a:prstGeom prst="roundRect">
            <a:avLst>
              <a:gd name="adj" fmla="val 10145"/>
            </a:avLst>
          </a:prstGeom>
          <a:effectLst>
            <a:glow rad="228600">
              <a:schemeClr val="accent6">
                <a:satMod val="175000"/>
                <a:alpha val="40000"/>
              </a:schemeClr>
            </a:glow>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Rounded Rectangle 4"/>
          <p:cNvSpPr/>
          <p:nvPr/>
        </p:nvSpPr>
        <p:spPr>
          <a:xfrm>
            <a:off x="381000" y="228600"/>
            <a:ext cx="8382000" cy="2895600"/>
          </a:xfrm>
          <a:prstGeom prst="roundRect">
            <a:avLst>
              <a:gd name="adj" fmla="val 11450"/>
            </a:avLst>
          </a:prstGeom>
          <a:effectLst>
            <a:glow rad="2286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3" name="Content Placeholder 2"/>
          <p:cNvSpPr>
            <a:spLocks noGrp="1"/>
          </p:cNvSpPr>
          <p:nvPr>
            <p:ph idx="1"/>
          </p:nvPr>
        </p:nvSpPr>
        <p:spPr>
          <a:xfrm>
            <a:off x="457200" y="304800"/>
            <a:ext cx="8229600" cy="6172200"/>
          </a:xfrm>
          <a:effectLst>
            <a:glow rad="139700">
              <a:schemeClr val="accent5">
                <a:satMod val="175000"/>
                <a:alpha val="40000"/>
              </a:schemeClr>
            </a:glow>
          </a:effectLst>
        </p:spPr>
        <p:txBody>
          <a:bodyPr>
            <a:normAutofit lnSpcReduction="10000"/>
          </a:bodyPr>
          <a:lstStyle/>
          <a:p>
            <a:pPr>
              <a:buNone/>
            </a:pPr>
            <a:r>
              <a:rPr lang="en-US" sz="4000" b="1" dirty="0" smtClean="0">
                <a:effectLst>
                  <a:outerShdw blurRad="38100" dist="38100" dir="2700000" algn="tl">
                    <a:srgbClr val="000000">
                      <a:alpha val="43137"/>
                    </a:srgbClr>
                  </a:outerShdw>
                </a:effectLst>
                <a:latin typeface="Aharoni" pitchFamily="2" charset="-79"/>
                <a:cs typeface="Aharoni" pitchFamily="2" charset="-79"/>
              </a:rPr>
              <a:t>Current Research</a:t>
            </a:r>
          </a:p>
          <a:p>
            <a:pPr lvl="1">
              <a:spcAft>
                <a:spcPts val="600"/>
              </a:spcAft>
              <a:buFont typeface="Arial" pitchFamily="34" charset="0"/>
              <a:buChar char="•"/>
            </a:pPr>
            <a:r>
              <a:rPr lang="en-US" dirty="0" smtClean="0"/>
              <a:t>Toward </a:t>
            </a:r>
            <a:r>
              <a:rPr lang="en-US" b="1" dirty="0" smtClean="0">
                <a:solidFill>
                  <a:srgbClr val="00B050"/>
                </a:solidFill>
              </a:rPr>
              <a:t>Social Life Network </a:t>
            </a:r>
            <a:r>
              <a:rPr lang="en-US" dirty="0" smtClean="0"/>
              <a:t>from multimedia data stream using event stream processing platform called “EventShop”</a:t>
            </a:r>
          </a:p>
          <a:p>
            <a:pPr lvl="1">
              <a:spcAft>
                <a:spcPts val="600"/>
              </a:spcAft>
              <a:buFont typeface="Arial" pitchFamily="34" charset="0"/>
              <a:buChar char="•"/>
            </a:pPr>
            <a:r>
              <a:rPr lang="en-US" dirty="0" smtClean="0"/>
              <a:t>Building </a:t>
            </a:r>
            <a:r>
              <a:rPr lang="en-US" b="1" dirty="0" smtClean="0">
                <a:solidFill>
                  <a:srgbClr val="00B050"/>
                </a:solidFill>
              </a:rPr>
              <a:t>Health Persona</a:t>
            </a:r>
            <a:r>
              <a:rPr lang="en-US" dirty="0" smtClean="0">
                <a:solidFill>
                  <a:srgbClr val="00B050"/>
                </a:solidFill>
              </a:rPr>
              <a:t> </a:t>
            </a:r>
            <a:r>
              <a:rPr lang="en-US" dirty="0" smtClean="0"/>
              <a:t>from personal data stream using “Personal EventShop”</a:t>
            </a:r>
          </a:p>
          <a:p>
            <a:pPr lvl="1">
              <a:spcAft>
                <a:spcPts val="600"/>
              </a:spcAft>
              <a:buFont typeface="Arial" pitchFamily="34" charset="0"/>
              <a:buChar char="•"/>
            </a:pPr>
            <a:endParaRPr lang="en-US" dirty="0" smtClean="0"/>
          </a:p>
          <a:p>
            <a:pPr>
              <a:buNone/>
            </a:pPr>
            <a:r>
              <a:rPr lang="en-US" sz="4000" b="1" dirty="0" smtClean="0">
                <a:effectLst>
                  <a:outerShdw blurRad="38100" dist="38100" dir="2700000" algn="tl">
                    <a:srgbClr val="000000">
                      <a:alpha val="43137"/>
                    </a:srgbClr>
                  </a:outerShdw>
                </a:effectLst>
                <a:latin typeface="Aharoni" pitchFamily="2" charset="-79"/>
                <a:cs typeface="Aharoni" pitchFamily="2" charset="-79"/>
              </a:rPr>
              <a:t>Proposed Theme</a:t>
            </a:r>
          </a:p>
          <a:p>
            <a:pPr lvl="1">
              <a:buFont typeface="Arial" pitchFamily="34" charset="0"/>
              <a:buChar char="•"/>
            </a:pPr>
            <a:r>
              <a:rPr lang="en-US" dirty="0" smtClean="0">
                <a:cs typeface="Aharoni" pitchFamily="2" charset="-79"/>
              </a:rPr>
              <a:t>Macro situation detection and micro (personal) situation detection aspect in CPS computing including data analytics and visualization </a:t>
            </a:r>
          </a:p>
          <a:p>
            <a:pPr lvl="1">
              <a:buFont typeface="Arial" pitchFamily="34" charset="0"/>
              <a:buChar char="•"/>
            </a:pPr>
            <a:r>
              <a:rPr lang="en-US" dirty="0" smtClean="0">
                <a:cs typeface="Aharoni" pitchFamily="2" charset="-79"/>
              </a:rPr>
              <a:t>Healthcare related application </a:t>
            </a:r>
            <a:endParaRPr lang="en-US" dirty="0">
              <a:cs typeface="Aharoni" pitchFamily="2" charset="-79"/>
            </a:endParaRPr>
          </a:p>
        </p:txBody>
      </p:sp>
    </p:spTree>
    <p:extLst>
      <p:ext uri="{BB962C8B-B14F-4D97-AF65-F5344CB8AC3E}">
        <p14:creationId xmlns:p14="http://schemas.microsoft.com/office/powerpoint/2010/main" val="1071609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22722" y="287339"/>
            <a:ext cx="7543800" cy="1449387"/>
          </a:xfrm>
        </p:spPr>
        <p:txBody>
          <a:bodyPr/>
          <a:lstStyle/>
          <a:p>
            <a:pPr fontAlgn="auto">
              <a:spcAft>
                <a:spcPts val="0"/>
              </a:spcAft>
              <a:defRPr/>
            </a:pPr>
            <a:r>
              <a:rPr lang="en-US" altLang="zh-CN" dirty="0" smtClean="0">
                <a:solidFill>
                  <a:schemeClr val="tx1">
                    <a:lumMod val="75000"/>
                    <a:lumOff val="25000"/>
                  </a:schemeClr>
                </a:solidFill>
              </a:rPr>
              <a:t>Self Introduction</a:t>
            </a:r>
            <a:endParaRPr lang="zh-CN" altLang="en-US" dirty="0">
              <a:solidFill>
                <a:schemeClr val="tx1">
                  <a:lumMod val="75000"/>
                  <a:lumOff val="25000"/>
                </a:schemeClr>
              </a:solidFill>
            </a:endParaRPr>
          </a:p>
        </p:txBody>
      </p:sp>
      <p:sp>
        <p:nvSpPr>
          <p:cNvPr id="8195" name="内容占位符 2"/>
          <p:cNvSpPr>
            <a:spLocks noGrp="1"/>
          </p:cNvSpPr>
          <p:nvPr>
            <p:ph sz="half" idx="1"/>
          </p:nvPr>
        </p:nvSpPr>
        <p:spPr>
          <a:xfrm>
            <a:off x="1150144" y="2106613"/>
            <a:ext cx="4313635" cy="3606800"/>
          </a:xfrm>
        </p:spPr>
        <p:txBody>
          <a:bodyPr>
            <a:normAutofit fontScale="92500" lnSpcReduction="10000"/>
          </a:bodyPr>
          <a:lstStyle/>
          <a:p>
            <a:pPr marL="0" indent="0">
              <a:buFont typeface="Calibri" panose="020F0502020204030204" pitchFamily="34" charset="0"/>
              <a:buNone/>
            </a:pPr>
            <a:r>
              <a:rPr lang="en-US" altLang="zh-CN" smtClean="0"/>
              <a:t>Weizhe Ni (</a:t>
            </a:r>
            <a:r>
              <a:rPr lang="zh-CN" altLang="en-US" smtClean="0"/>
              <a:t>倪炜哲</a:t>
            </a:r>
            <a:r>
              <a:rPr lang="en-US" altLang="zh-CN" smtClean="0"/>
              <a:t>)</a:t>
            </a:r>
          </a:p>
          <a:p>
            <a:pPr marL="0" indent="0">
              <a:buFont typeface="Calibri" panose="020F0502020204030204" pitchFamily="34" charset="0"/>
              <a:buNone/>
            </a:pPr>
            <a:endParaRPr lang="en-US" altLang="zh-CN" smtClean="0"/>
          </a:p>
          <a:p>
            <a:pPr marL="0" indent="0">
              <a:buFont typeface="Calibri" panose="020F0502020204030204" pitchFamily="34" charset="0"/>
              <a:buNone/>
            </a:pPr>
            <a:r>
              <a:rPr lang="en-US" altLang="zh-CN" smtClean="0"/>
              <a:t>Education</a:t>
            </a:r>
          </a:p>
          <a:p>
            <a:pPr marL="457200" lvl="1" indent="0">
              <a:buFont typeface="Calibri" pitchFamily="34" charset="0"/>
              <a:buNone/>
            </a:pPr>
            <a:r>
              <a:rPr lang="en-US" altLang="zh-CN" smtClean="0"/>
              <a:t>Master, UCI, Computer Science</a:t>
            </a:r>
          </a:p>
          <a:p>
            <a:pPr marL="457200" lvl="1" indent="0">
              <a:buFont typeface="Calibri" pitchFamily="34" charset="0"/>
              <a:buNone/>
            </a:pPr>
            <a:r>
              <a:rPr lang="en-US" altLang="zh-CN" smtClean="0"/>
              <a:t>Bachelor, Tsinghua, Engineering Physics</a:t>
            </a:r>
          </a:p>
          <a:p>
            <a:pPr marL="0" indent="0">
              <a:buFont typeface="Calibri" panose="020F0502020204030204" pitchFamily="34" charset="0"/>
              <a:buNone/>
            </a:pPr>
            <a:r>
              <a:rPr lang="en-US" altLang="zh-CN" smtClean="0"/>
              <a:t>Contacts</a:t>
            </a:r>
          </a:p>
          <a:p>
            <a:pPr marL="457200" lvl="1" indent="0">
              <a:buFont typeface="Calibri" pitchFamily="34" charset="0"/>
              <a:buNone/>
            </a:pPr>
            <a:r>
              <a:rPr lang="en-US" altLang="zh-CN" smtClean="0"/>
              <a:t>Email: weizhen@uci.edu</a:t>
            </a:r>
          </a:p>
          <a:p>
            <a:pPr marL="457200" lvl="1" indent="0">
              <a:buFont typeface="Calibri" pitchFamily="34" charset="0"/>
              <a:buNone/>
            </a:pPr>
            <a:r>
              <a:rPr lang="en-US" altLang="zh-CN" smtClean="0"/>
              <a:t>Cell: +1(949)-394-2953</a:t>
            </a:r>
            <a:endParaRPr lang="zh-CN" altLang="en-US" smtClean="0"/>
          </a:p>
        </p:txBody>
      </p:sp>
      <p:pic>
        <p:nvPicPr>
          <p:cNvPr id="8196" name="内容占位符 4"/>
          <p:cNvPicPr>
            <a:picLocks noGrp="1" noChangeAspect="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5719763" y="2106613"/>
            <a:ext cx="2350294" cy="2330499"/>
          </a:xfrm>
        </p:spPr>
      </p:pic>
    </p:spTree>
    <p:extLst>
      <p:ext uri="{BB962C8B-B14F-4D97-AF65-F5344CB8AC3E}">
        <p14:creationId xmlns:p14="http://schemas.microsoft.com/office/powerpoint/2010/main" val="37682822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en-US" altLang="zh-CN" dirty="0" smtClean="0">
                <a:solidFill>
                  <a:schemeClr val="tx1">
                    <a:lumMod val="75000"/>
                    <a:lumOff val="25000"/>
                  </a:schemeClr>
                </a:solidFill>
              </a:rPr>
              <a:t>Research Focus</a:t>
            </a:r>
            <a:endParaRPr lang="zh-CN" altLang="en-US" dirty="0">
              <a:solidFill>
                <a:schemeClr val="tx1">
                  <a:lumMod val="75000"/>
                  <a:lumOff val="25000"/>
                </a:schemeClr>
              </a:solidFill>
            </a:endParaRPr>
          </a:p>
        </p:txBody>
      </p:sp>
      <p:sp>
        <p:nvSpPr>
          <p:cNvPr id="9219" name="内容占位符 2"/>
          <p:cNvSpPr>
            <a:spLocks noGrp="1"/>
          </p:cNvSpPr>
          <p:nvPr>
            <p:ph idx="1"/>
          </p:nvPr>
        </p:nvSpPr>
        <p:spPr>
          <a:xfrm>
            <a:off x="907256" y="1846264"/>
            <a:ext cx="7459266" cy="4022725"/>
          </a:xfrm>
        </p:spPr>
        <p:txBody>
          <a:bodyPr/>
          <a:lstStyle/>
          <a:p>
            <a:pPr>
              <a:buClrTx/>
              <a:buFont typeface="Arial" pitchFamily="34" charset="0"/>
              <a:buChar char="•"/>
            </a:pPr>
            <a:r>
              <a:rPr lang="en-US" altLang="zh-CN" smtClean="0"/>
              <a:t> Front-end Development</a:t>
            </a:r>
          </a:p>
          <a:p>
            <a:pPr>
              <a:buClrTx/>
              <a:buFont typeface="Arial" pitchFamily="34" charset="0"/>
              <a:buChar char="•"/>
            </a:pPr>
            <a:r>
              <a:rPr lang="en-US" altLang="zh-CN" smtClean="0"/>
              <a:t> Multimedia Applications</a:t>
            </a:r>
          </a:p>
          <a:p>
            <a:pPr>
              <a:buClrTx/>
              <a:buFont typeface="Arial" pitchFamily="34" charset="0"/>
              <a:buChar char="•"/>
            </a:pPr>
            <a:r>
              <a:rPr lang="en-US" altLang="zh-CN" smtClean="0"/>
              <a:t> Visual Computing</a:t>
            </a:r>
          </a:p>
          <a:p>
            <a:pPr>
              <a:buClrTx/>
              <a:buFont typeface="Arial" pitchFamily="34" charset="0"/>
              <a:buChar char="•"/>
            </a:pPr>
            <a:r>
              <a:rPr lang="en-US" altLang="zh-CN" smtClean="0"/>
              <a:t> Data Mining</a:t>
            </a:r>
          </a:p>
          <a:p>
            <a:pPr>
              <a:buClrTx/>
              <a:buFont typeface="Wingdings" pitchFamily="2" charset="2"/>
              <a:buChar char="l"/>
            </a:pPr>
            <a:endParaRPr lang="zh-CN" altLang="en-US" smtClean="0"/>
          </a:p>
        </p:txBody>
      </p:sp>
    </p:spTree>
    <p:extLst>
      <p:ext uri="{BB962C8B-B14F-4D97-AF65-F5344CB8AC3E}">
        <p14:creationId xmlns:p14="http://schemas.microsoft.com/office/powerpoint/2010/main" val="28379311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en-US" altLang="zh-CN" dirty="0" smtClean="0">
                <a:solidFill>
                  <a:schemeClr val="tx1">
                    <a:lumMod val="75000"/>
                    <a:lumOff val="25000"/>
                  </a:schemeClr>
                </a:solidFill>
              </a:rPr>
              <a:t>Interested Aspects</a:t>
            </a:r>
            <a:endParaRPr lang="zh-CN" altLang="en-US" dirty="0">
              <a:solidFill>
                <a:schemeClr val="tx1">
                  <a:lumMod val="75000"/>
                  <a:lumOff val="25000"/>
                </a:schemeClr>
              </a:solidFill>
            </a:endParaRPr>
          </a:p>
        </p:txBody>
      </p:sp>
      <p:sp>
        <p:nvSpPr>
          <p:cNvPr id="10243" name="内容占位符 2"/>
          <p:cNvSpPr>
            <a:spLocks noGrp="1"/>
          </p:cNvSpPr>
          <p:nvPr>
            <p:ph idx="1"/>
          </p:nvPr>
        </p:nvSpPr>
        <p:spPr>
          <a:xfrm>
            <a:off x="907256" y="1846264"/>
            <a:ext cx="7459266" cy="4022725"/>
          </a:xfrm>
        </p:spPr>
        <p:txBody>
          <a:bodyPr/>
          <a:lstStyle/>
          <a:p>
            <a:pPr>
              <a:buClrTx/>
              <a:buFont typeface="Arial" pitchFamily="34" charset="0"/>
              <a:buChar char="•"/>
            </a:pPr>
            <a:r>
              <a:rPr lang="en-US" altLang="zh-CN" smtClean="0"/>
              <a:t> Novel Cross-disciplinary Social Network Applications</a:t>
            </a:r>
          </a:p>
          <a:p>
            <a:pPr>
              <a:buClrTx/>
              <a:buFont typeface="Arial" pitchFamily="34" charset="0"/>
              <a:buChar char="•"/>
            </a:pPr>
            <a:r>
              <a:rPr lang="en-US" altLang="zh-CN" smtClean="0"/>
              <a:t> Event Aggregator</a:t>
            </a:r>
          </a:p>
          <a:p>
            <a:pPr>
              <a:buClrTx/>
              <a:buFont typeface="Arial" pitchFamily="34" charset="0"/>
              <a:buChar char="•"/>
            </a:pPr>
            <a:r>
              <a:rPr lang="en-US" altLang="zh-CN" smtClean="0"/>
              <a:t> Image Sharing Applications</a:t>
            </a:r>
          </a:p>
          <a:p>
            <a:pPr>
              <a:buClrTx/>
              <a:buFont typeface="Arial" pitchFamily="34" charset="0"/>
              <a:buChar char="•"/>
            </a:pPr>
            <a:r>
              <a:rPr lang="en-US" altLang="zh-CN" smtClean="0"/>
              <a:t> Healthcare/ Sports Sharing Multimedia Systems (NikePlus)</a:t>
            </a:r>
          </a:p>
          <a:p>
            <a:pPr>
              <a:buClrTx/>
              <a:buFont typeface="Wingdings" pitchFamily="2" charset="2"/>
              <a:buChar char="l"/>
            </a:pPr>
            <a:endParaRPr lang="zh-CN" altLang="en-US" smtClean="0"/>
          </a:p>
        </p:txBody>
      </p:sp>
    </p:spTree>
    <p:extLst>
      <p:ext uri="{BB962C8B-B14F-4D97-AF65-F5344CB8AC3E}">
        <p14:creationId xmlns:p14="http://schemas.microsoft.com/office/powerpoint/2010/main" val="25176505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altLang="zh-CN" dirty="0"/>
              <a:t> Name, affiliation, contact info, photo, some general interest info.</a:t>
            </a:r>
            <a:endParaRPr lang="zh-CN" altLang="en-US" dirty="0"/>
          </a:p>
        </p:txBody>
      </p:sp>
      <p:sp>
        <p:nvSpPr>
          <p:cNvPr id="2051" name="Content Placeholder 2"/>
          <p:cNvSpPr>
            <a:spLocks noGrp="1"/>
          </p:cNvSpPr>
          <p:nvPr>
            <p:ph idx="1"/>
          </p:nvPr>
        </p:nvSpPr>
        <p:spPr/>
        <p:txBody>
          <a:bodyPr/>
          <a:lstStyle/>
          <a:p>
            <a:endParaRPr lang="en-US" altLang="zh-CN" sz="2800" smtClean="0"/>
          </a:p>
          <a:p>
            <a:r>
              <a:rPr lang="en-US" altLang="zh-CN" sz="2800" smtClean="0"/>
              <a:t>Name: Eric Huo</a:t>
            </a:r>
          </a:p>
          <a:p>
            <a:r>
              <a:rPr lang="en-US" altLang="zh-CN" sz="2800" smtClean="0"/>
              <a:t>Affiliation: UCI</a:t>
            </a:r>
          </a:p>
          <a:p>
            <a:r>
              <a:rPr lang="en-US" altLang="zh-CN" sz="2800" smtClean="0"/>
              <a:t>Contact info</a:t>
            </a:r>
            <a:r>
              <a:rPr lang="en-US" altLang="zh-CN" sz="2400" smtClean="0"/>
              <a:t>: </a:t>
            </a:r>
            <a:r>
              <a:rPr lang="en-US" altLang="zh-CN" sz="2400" smtClean="0">
                <a:hlinkClick r:id="rId2"/>
              </a:rPr>
              <a:t>huod@uci.edu</a:t>
            </a:r>
            <a:r>
              <a:rPr lang="en-US" altLang="zh-CN" sz="2400" smtClean="0"/>
              <a:t>		</a:t>
            </a:r>
          </a:p>
          <a:p>
            <a:r>
              <a:rPr lang="en-US" altLang="zh-CN" sz="2800" smtClean="0"/>
              <a:t>General interest:</a:t>
            </a:r>
          </a:p>
          <a:p>
            <a:pPr lvl="1"/>
            <a:r>
              <a:rPr lang="en-US" altLang="zh-CN" sz="2400" smtClean="0"/>
              <a:t>Social Life Networks</a:t>
            </a:r>
          </a:p>
          <a:p>
            <a:pPr lvl="1"/>
            <a:r>
              <a:rPr lang="en-US" altLang="zh-CN" sz="2400" smtClean="0"/>
              <a:t>Social multimedia computing</a:t>
            </a:r>
          </a:p>
        </p:txBody>
      </p:sp>
      <p:sp>
        <p:nvSpPr>
          <p:cNvPr id="2052" name="AutoShape 2" descr="data:image/jpeg;base64,/9j/4AAQSkZJRgABAQAAAQABAAD/2wCEAAkGBhQSERUUEhQWFRUWGCAaFxgXFxgXGBscGhgaGBgYGhgXHCYeGBkjHBcUHzAgIycpLCwsFx8xNTAqNSYrLCkBCQoKDgwOGg8PGikkHyQsLCwpLCksLCwpKSwsLCwsLCwpKSksLCwsLCwsLCwsLCwsLCwsLCwsLCwsKSksLCwsLP/AABEIAPIA0QMBIgACEQEDEQH/xAAcAAACAgMBAQAAAAAAAAAAAAAEBQMGAAIHAQj/xABIEAABAgQDBQUFBQQHBwUAAAABAhEAAwQhEjFBBSJRYXEGEzKBkUJSobHBBxQj0fAVYpLhJDNDcnOC8RYXU3Sys8I0RFRjw//EABkBAAMBAQEAAAAAAAAAAAAAAAECAwAEBf/EACMRAAICAgMBAAIDAQAAAAAAAAABAhEDIRIxQVEiYQQTQjL/2gAMAwEAAhEDEQA/AF+0gCEqS2/vPn5NpC6qpStSityQnc6cTDGlrErQlI8IG9x42EDplhaSvEEpGSRnmzRx8I3omVOqpmBLNHmz6llFJukhhx5fGDNrrBJwhg+ULKZeFbnKGjtNGHsySCgYVMrUHXoYGMohBGSjcW4c4eSkYpYBYizZBQhXVUxkqVvu4IZrgERKGnxGFGzlhjiLD6xaNiLWkMhZAUXZL56ERWaOnJTZiAXfppFt2NVJWkY1KShKVYSmxc5B4o1uwEfbEmXThBcKUp1AlyeZ65wp7JzMKJqnZhxZ30iPtRUFRSCSSBcnOIuzEtSu8ADpSnER01h1TjaGD65KVKZPgOmj8YFq6DCB8enGDdj0XehYVYpDg+fDpE8vZiVKKVrY4SUniOHWJKMmxRbIWQy2Cgmxe9mtaFlc4UOGcPkhIllKXxXxH6Qsr6FSUYiGBIseliItH0AFOqMSCnXQxDQJDl+Hx0iVdIyQp83tG2xJWKehNrlr5efKHj1QUNaGq7taZiQQTne3W0W7ZnavwqVljYasOA8hFbr9gTG3Sm6iAA72yPQwpqqGfTK3gWSQ50ch/VjDq0I99HYEbRnLAnTFYUKdSQdEsybe8dOscr7USVJnLKg3eHEHLkCLJsvtglaCFHwtgQriA1zqBeKf2grzNWVKZ3a3KNIMBcpsvjEUoXjUGC9my0mYkKsklieDwoWQ9yXiU0pCmZ4aUdMylk3ABAfrnygKpUQotbl1jdARFLAc9P8AWIDLYlsoxQj1M4jqOMFDEm7GQNi6RkYGx/IUqWjvDdLjEB1bzEEVUx94a3a7NpEFXTuChCgvcxK0wMcucL6OtWGBNhlEXFNWagmqAUGLhvQwFMlAA8RpyhgZ2Iurqf8ASFk4DEwOf1gRZixbDrMYGpybj5xJtpYCUYQbAuSxc+WghHsycULHuux5Q5r5SShTElg/rEZPhMK6NdnVCBRKQkgrmTBiQRdhdJSeeTRJQzUksoFIDW4DV4TbGUfvCSkORkOcX7s92UEyYZs4hKcXqXuI6OHJmuil9pKZScKiCAq4fUcY27J7RMvvQA4UA92OfyOUPftRWkzUCWGQlLJzy84q3Z9P4hNrDXnbKGdQQ3aLvJQJc5K0jAglhiukgjInTMi/CN9vKTZaGNgOdv00DUx75GFlAhLTBmCQbFtIkTIwUqySykrAYjMPb4Qina0JQgaxLEOCX+URVOz1fdwSCpRIDnRuENK2nwrShQUl7sbEg5R5WU5EoFLsBcG7F2/KAtKxqEM+lAkXSQsKzezNk3GCOxFMFV9ONSuNJoUqUtRLsQ/ygLZdaqTUypiCykqBBz1ikHZmdxruyeFSlgOXceZ+kU7tpROSClWE4XLZsCCodcvKOjbM7XypktImuFkb26c/KAdqUUuerdLp4Ne2t46OySOB1hwLDJKbDziGum4mLNFh7Z7E7meLuFB21FzaK1UGwiXpSJADEsoxATE8iWXtGYWWCmmqljGWy1u8C/eUTlDGcIDAkDjrDGm2eDISrGAcJfLytx0gQ7DXhKlhsXhbIwGvoqoW10tKFEJUFpexGsBzIKXTFKig6RFPRnGTMQx7GPGQTFtrml0ypZlfizFgia/sAMUkDnFbAYiHaqNQWEqNsnLkNCmrksthkLcj0iKaMbLmkpU4voeXCBqdDrA0e8HLknAQbNe9oHkusghgRbrzjJ/DBaJbEjCfFZuDZQ0MzAgB87DW2cL5E42UTYK3h8vKNpMhUxcsIBN8jpyhJQ5NGTI6BD1ALs50tHWNn1MtMlKlk4hZjcgjgn6xz6ZLlU5SScUx3AAPpY5g9M432ptrABicO9gXDHJOd9eEdMFXZqJe2iF1M4KRcAMHOWvz+cKtnbPEsusucmGdsx6c4T1e11LJDsCdLD+cCJqCCDiJDtnw/wBYzimqHOh7HrglbBeAkYXUWcO4d8iMoPrKpCZgKilQF2cMrS4fO7+Uc0RtA5E2HqxiSbWuDqPh+s43FVQtF/29M72rIThUX3bOMPdjCkN+ngqZMR9zWVJUVKCS4yDWIV6RzOnrlAhphQBqHfr8Ytezq1UwCWpQKCbq48zydr84HDVGegbuf6NPyAcN6xWT4hD+ZVfgLl5kr9QDCCYm8JjVG9Ou9g5hxqSxYAajlxvHQJlM6TmCzO4y8o472ZrMAQvUOxNwps0n6R2DZk9MxAIABIuGbOOzGrRzzdM5T9oFCcbm4N+Ya1zzjnlYkx37tPs4KQoMDaz5ObB+QuY4l2ko0ImqTLViSCz8ePxiUo07KY5WJ5aXBeHezsIkLXjvYYWzhPKgqkR/OJydDtDfZtQgZwfU1uMJCT4Tl1gXZ1NKKCVlizQrmnuiC7u7RwNcpumzM9r5RE1YZ8Ju0QT5JUnE0GI2ihyWJUbPxhrIkKvjl4AssCQwbX6R18vKAVDu4yL3+wJPvJjyNyYdCs7TxJ3gAo5D8oXVc4E2sXy4R7IHeLSxYpFzA+1Zn4inLl84XiYnXNC8zrmYFmowrUIjp57FjBVWpJAIz/KClWjGyEh3e2sOEbSQhITKQcarFRF25cNX6wJTyRMwuAH83bk8BrmvPszcNOQh8a9GSGdbNSl1BQIwsCM7l8ydR6RXq6uK1FmbSz2hnU0/eDCA6nt8P5wrXshaFKSpJcZ2yig1MCUTmY1M2CDSnXKNk7MJvp+vWNZqASuJEzDxhjK2Es5AfKNpmwlM6QbQOSG4NirvDB9JtQpZswQeX6vA82hUNLQMuxhkxXH6P0bTQpTqBAfTzYt+XCPaujcgoOIHh8YQImaQwoa/CWe0HsTosOyajAH3mQrEwzjsPY6qTMQFylMCLylF/NJ06RyDZ67lt5KxYDi1m4ERdOwNQ6gRuzUjApJsCRkQeJy9IaDojJWX7tEjFLIS7xwvtlTYJxDBPEC9zcx9ALp+8Td0uGI1jiP2m0Pd1SgzZW5NYn4xpp3YcddFNw2g2kpFYMQB3rPA0mTiIGmphpKCsASMRz6YdTEmUYTLkMhlgggt/No9quzq1z0ypZSoEOFA2yc9C0e7DkqnzsJdZDkjiBl10jolZsuXJpKYlAE1UwhRAYkFC8+lvSFjBdi2cirqREtZCF4gNYs6+2XfUyZM0MZad1TZkceogSr2XLC1OfPm3CJq3ZQRKBKWCmII5CEeTToLQu/aZjIi+8I92MiPIIvlVRlKLBibKu8aVF7xtMpgGLggi7Zg8xELNbSOhbCzQo1iSlmb149RLKixLczECGeD3oA27tId1ElrIAd9XJ04wHs+kXNnpQjxEtb84YUM5lJVYWs9w17tFz+zXs+8xc9dyGCeqt4nqzesFukWhG2abC2Eac4FzMJzKinN2ccWzibbmzMJG4HbxCwNyxAYNbXMsYvlbSIUzpB+B5XEVPbFOyrAjzceURcjpUdlTXst7sImlbPA0hpgjZMqFspxQvNH5RoaZobdxaIJiIwaK3tLYuMbpwn4RWqnZK0ne/OOgrRAFXTAi94aM2iU4JlBXJIMeqQxgzaUshfWBH4x0pnI9DLYtUQ48x5cOcdH7Bq73HMU2JLJyZ2yJbI8FRy/ZswJmJfJ79I6Z2UmS0FcxMzwkJUg2cE5jixhiEzr9Kp0B784439scv8ApYPFCfrHYdmrSqWChQI0a4jk32zj8dP90fWKZHoTGvyKHsySpRICXBseTmLjTdn1d0paQVKRbhbIg8Xjz7LtnCYqcpQcIAPzaOj7P2O0pLC6yVH+Jx8IWME1YZSpiTsF2ZSlJmFLKcKQWsUkRJ29nlPcqFhLmOS1/CchrF0p6Hu5eBFmBbk9/R4oFZ2SrE1lOubPE1KpjFwWG6SzZMQ4hpRpUhU7dsrvZxEmeZ8yYnECQEDI3LaRp2lSUASQQyRZsyBYg8xxixdl9mSymv3WCJjBtGJNvOK5S07z57AqUtOFL3Yqz+Uc81SpLsolbKb3aeMZFm/3cz/dHr/KMiX9ch9FRIOIuBaxP1jVMv0iaeUgkg5xlIRiYu3K5gxejMiUpw0QGXcO364wfVlyCzN+rwLVSGI0eH6MgyV4n0AAEdb7FLaRpcuY5AFMx/XD9dY6t2ImEyR+usJPo6sXZaCHMLNtbPJI53+nlwg+ZtOXJLqN4QbQ7TCaosRfJj+iYnWi/LYrqKfCYieJ1HFEsqkcPpASHbAiTGpFolrqpCE3vyAcmEc/ayy+GUoDmPyhuLYjmkHzTEExLiBZFYVPaCUFxCtUZOyqbdp2U/GEzRdNrUgUg9IpswMfOOiDtHLkjTNJPCLfRUi5SRMw48ScTC4IyILdIqtIl1p6x1r7MKRBmKfxMG1BBfEOV2h+PLRzzfEsP2X7eE6UtASEYbgfOKx9sI/pCX9xP1jpVPstEqeDLQE4gXYNzjnf2wp/FTxwj6xaaqJHG/y0SfYxLBNT0T9Y6rLAAAGkcr+xTxVHRPzMdUhodCzf5G/eQv2mvfp/8X/wVC7bnadEkFOStOf8oro7eoUqXiB3JjnphI+sTllhF02ZJhHYmcgS6wrLJVOLwUulpabFWDeS2EAcfzilUe30yZdShWUwkp5KvhP0hv2SQmspkypziWjEpRdnKja/IQE0+uxm2mMf97VF7q/SMgL/AHZUH/EVHsap/oa4nHNoEO2v5xHKnENn5RpUTsTPoGiSRJxaxGKpFieWp2DxstT2Iu9jDamqZSQJaUg64iN7pyiLalK0wkENYkjJ+HWA3sAuIsB+v1lHZOz9P3VLKt4khXrf6iOUUdGFG5Asc7Ob2jsBq0BMoDEQlCLiWspYAOHUAHYG2XrE5u0jpxMS7V2YqbiWpeFhlZzf4QmlbFlu7seOJ/8ASLB2jrgZaTToKkK38Z91ROFzwtZIa3CK5LrppUsEDCnwFKTvFx4iVbtn0N2g9aKKnsORJKNXEEqmnCLwMKtXdLBCfDiLhL2ICb2PiUBbjewjT7yUoAwoUUkqJViBO62ElKhbUNrmWiZWzfuwLkPEa1JYu3r9NY0qkvZK8TBgpmBBAIIGmdxxBgORswhRW5BUnAWyUNcXHrDIV7VoJl0KVlgtKTfxOkcg4fPIPZ4iXSlLE2fJ7O1rRpT0eGY4dmL34/zgieApKErdWAboUScINyACWAfhAs1MBqWY3GXEP6PFCqBvG4PSOgTAAGAA6CEWwdlIXPmBYBCcgdST/rFINInOLbQo2LRqXNTuqYmxYtlk8dk+z2h7uYQRhUzkctDFcXKCUKUGGDQfugEN5w97KbYGLGS6sJF7KGvmIrimnI5f5OPgdGmqCRiOkct+1jDMwKTwEWXa3bJHd4EvjIzItFJ7cT8UmWXxPrlFMk09I58S3Yy+xZQCqnok/Ex1Lvgzgv0jiv2arX3k1CXwrAcjRsov87aEtH4eMoNiJgytoYaMqQs4/kB7cmSpyzLmgBRNl6ANaOdbVR3KlpBCgDZQLgjiIsW2ahlFROJy+JFw+eIfURX9o0pmAMkb2WgJ1tHHljy7Wysf0LaZfeAKVk9ucN/28ZaDLlu691hmXIOXGK/VAyJZRq/mC2UR9nkTFzMSXxAuDw5wqxu7TC1ovj7T/wCF8Ux7EXcVX/yV/wAQjI6OK/ZI5bLN4MkhuUCDOJ56SAHBBjNnQwunqUJmJJuHvDSpq90gmzuB+uEIqfZ61+FJ65fGDZzpcL8QERk05aZi2djKanKJy58pU5XhQAopwEpUcdsy4AA5GL/REGUlRO6pKS/ukgEeT+h5Rx7szt8SJxxeBdlcrulXkfgTHW6Gd/R0MxGFuIIct1BDROSaezuxcXBV36QV2z2lJlIUEhFk4izpcsCQGyLQtGzFBnKD/dUFfLKJpyC+dtOXKNFKYsC/GAVigWqpnUlDXUoc4DqU3MF1lamWoKUQDkCbAdOceTlIwYjp0Zm9XgmfegSRPJZNt12sHuXZxc655aQWzZiFNDXS5+LClaSnJRDO3DhDmknYkgnM5/KAZI8caD1gKeIYTZcAzowaFk4XibYFGylniX8n1jSpF43ophDsLanr9YZE/wDRL2gqRLRhe62Plr8kiKoracxE/HLUQ1x6RbaqkE1ClbrpNnN7DKKztenJWFpS1h8NY6Iw4pM4c+TnNocz9vmeASMK2AOn6ES7fJVSSSdX+cI6SaXU4ctDna//AKKQevzhe5WycFRnYHbapC5qUAEra5uzGLj2h2pKVLw7pWcy3yaOY7LnqRMdBYw/p644vfOFr/SGcn0K0rsdUuxpZTiKh3YTiIcu4yH1gLaFWlkqlAJRjCkh3UHz6Pf1gvZ1YkSyH6hns17RVtt7VZkJSQ2dm6QrlqjJC3bQUuZNJGWY4aCJtj9nJ0yWspPd4EYw7grD6RDLJVmXClDEON73i/0O0UTUzJZDujANCGBy9YaCXoJOhH/sHW/vfxCMhx+1ajj84yKXEWmc/qezZSCUrCtRbPjDCmokhSRUodgBY8Q4eGFVspaS8tQOrQLOrnGFWYurjHkR/kSlXpdr6EFBUvAjwgZcIQbSp1d6QASVZAD5QXSVbYlE9ATzg6ZtPFgKWUWd8sPIxSKlB3FAQik7Fmu+Fm4x0nsdXY6buy+KWWb90ndPzHlFRqto4Ukqc8n+sNOw22UzJ0xKt0qR+GOJCgSDzw4iOkGMsk9yRfHJKWi1VYYNAKFZwRWKfyzhf3rAw53JkM+mMxKsSQtI1917X9I1kyUpFgwGXAQ42dtFCZZBOEHx8VaADk0KaqegqODElOgz8nh0hLb6NJswixy5WgmlY+UBGpSM/iRHkmqSDul+Q/KA0Ha7Gs1cBTQ5idBxB4iZzCDWLasXjyUlkFRUEpdr5Wjatzit7Umq7xid0AMNL3J6xWCshOXF2OKHayMa3cheQybnDvatKlcpk6CxBtlFDly1IZZBYm3HrDyh2gQGJLEWjZck4f8AJwNW7NaShKQWVvKszXhrt+TgpJI6/MxlCtLlZNwbD/L+ce9pFf0WSTmXPqTBhk5jJFd2SjxEpxAC/LnDWg2xLRMDJtd30/nCagqlJxBIJCrFuES08gp0b4xa6YkkWlddKUFEOwTY5eUVyoHfElmLW/Mw5R3eEoTvOHHmPzj1VCJUwBOqUgHMYjnHPmU6bQ0a0DVdEmTJSw93zNng/bcruyichOEEAqY8bQi2rUFMplEsFbvJjGtB2pUsFE0goIZuD6+sGLco7QGhz9/R7x9Y9hD9zHGMheUwaNq/b65a1IQkNl0OoBgg0B7kTppCHyS1z5wftaTLEwkBKiQDlkRe0QVdPOqJZXMICEthSzDg4HlEVw3SHbElRs5VlJyOT5QHMpZlgWAOZBz6w1rKrAUpJdLAjDeAtpTCk3BAIt53ikJT86FsjmFLYUqfi+T8IYbJq1SSmYlJIQoE25/UPCRFrvBmzqokmXiYLYXyfSKTi2tAXZ0yrUHJTcEOOhuPhC9ctxA2z57IEpRcodILvZ7B9W+TQQVNaJnpQkpIXz5Syc90cLGPZdOlvb9TByWOcSClB4+phuRWLoXzaYNupY8TE1DR4b68YPRTJGQ8/wDWPFwHIzdm6jZogCWEeTJjc4HqqjQRkhWwKpU6oUV9EVKWpLEIAKuIGTw6VLYX0uYNo9nd3JKlpvO3lf3cLt5IxFuKhrF8atnJl6sWLQieoBTJZIABysIHTSFSihAFuGUBVVGRPWlSgGZn1Gnn+Rg8VhlDcCc3c5uzRDJDeznTsX1s9dOA+FWK9s0sYc7aXioqYtmg/OK3tDZ0xCRMm2Cshq3PhD/a4/oNK2WD6xWEUtjIV7BUBML5cIarUlRI+MVczCnIs5iybBkEqGIvZ4acmmJ6Mtl7PJL6E2J5Z9IK2qlAKClTlJ3rxNJmJUSckDO7RJMkgqlgJASZhuOSSzmKK5RFvZRNr0ZW6gp73HC+cASKNiQqxzcxZaqplqUqWlN0jeUNSVC0SbR2PLMt2GK5d7k6RKLZRle+8xkRd0OMZDWJRNWV6kqKgXc2OWWjRh2kuZLcqYCwDwv2lJwrIuwOvxiSXRhYPdEkDN8/LlEf600GiGbOB8IY/r4xMmZMymOHtvDlzytGSdwYmCmyeA6vaEyYXWonrFkgmTgxIGUeyjlZ4jlkt9YbUc1SEBkpYnMi8aToIdSS5xZQQUjiSwPCHlNtNKjgJZXz6QjrNpFTJxbo4cY32agrmJUkAqJFjYW4+kQu+xoy49FkE2NxUwRWUAUhM1AwguFAXwqSSlQ6OPjACZJeDSOtSbCjUmI5tZGn3c848+5kGNSDbNO9MSyKXU5wTTUQzMSzRb9B/wAhAvxBr6DU9GJswIPhF1cwGt5kgecM1LJmEBm01SwLlZ/dBGMu74ZQPieNZSQmXZ8Sr5scIsGfwqLk8sd7JiWmOBAJG8psOEbwybAOLkAJBcHu0myDHbjhxRwZZ8mKts7LQvcSGIsgls7OhR9oXz44uBihL2kpExlJugth4EG7x0pUoJBmFigBgxcHMWNnD4gFWxErWc7wTaKXNSAtEuZrvp3m4vYt+fo0sSk7JKVHP9q7VM9RWosxsnRtIsu0W+40lvY+phmvsxTkkpT3ajZhvXOQSlTuSxYOH5xm09ilVPJloWCEBgSGB1GRLHTgDmRCf1tDqSKBWlmPOC6DbWB8TkkWaGe0exc5twomH3UllfwqAc8g8VkSlIWxBCgciGI8jCzj9NplsG1EqSlkKSW3io2LwwNc0tAckAu75FmsYrVLW40LQq1nD8X0gynqMMsSwXKnc5gconfGOhYrZuqWAFFObEn1F4KoUqKg28wcvoD11gTZV0TXPs/lDAVmABQzu4bPlE4RqrZSTsA+4DifhHkB/tBfufCPYrzQtCeqWtRu9zbn/OBkTSg2JHS0HbQ2opbhJZAUSkcH6as0LieMGIWGSqxgQbgjKAZed42Kx1iREh2MMZHsuUVXEN0SSJdyk8nuPKFTsGj0zdInKLbMMZJQTYaXvDD9oqbeIBZIBDBmyivJSX4GH/ZXZBrKiXICVMtYxkOcKAd8nhuuBzIhZQbDZ0DsxQlNKAskma80JIyQpkpJPFbYgODHWBhLZRSdIcJmg1AUGwrWUoZ2YpCQQMsIaUkcsPCANqyilYOT5wklTOzH0aKl2iDuxEqS8bhEKWNQlhGkvxEkWuMvZHjzzctL5usRKtJawc/C+WotqeQPCNUIK2Sl9DzCdCX1vivmpbHN46MUPTkz5P8AKJJct141eEZWd+CQPaZxu5qdLXcCTB3qy+7717NdOEqsMR30uWLCaoG6YybPYBADpBZsruQbnIg4kjF7RmLBZAjKiWAkoCms6yxsMIcAPiwhIG7vDCEJ9ox19HEtg9ZOB8QLH+rzSCGssZXIskKYhIFy5jDShIxAuxuFEpwEW3zmk6YvEksbpJMSSikFUxSLDQnUAboORZ0pLEXUstEQqLlSSoli7h8TB34gvjOdsSUnIiMgv4ezqgLsXdmKsLHCdCkeAOzgWxAKCo9kJJ8Ki5N7EOTwILAnld+BiKZJYqBADEpYXGIFnyzBCr8COEe00kKSLkJD4lEly4DB7sUkILEWUFAZB2ASiekE4hcZm5Ng72sbB+iS3hIEe0ZUmbuz5aV6hTbwzNlAuMjZ/nG5UVd3NbMgOQWcKKvQKRNGeSzHk9ZCEFvCGIZ/AHINzrJWnTxRuxSuV/Y4JKjTKdWstZD88K7P0LdYq6aky1KcEKDgpIYjQ24x0acnDhyBS6Xy8CsIPoFH1hZt3YSKgYgGmgOktdQbwKHvA2B5N0jPGntDp7K1sOpOFaW9kl/SHaJR7vvFDLlZ4S7LnAOlt4JL6G2h84YydrlbJVZLu3E6RwZJWiiNfvavdHoI9jf7zy+EZHHUvgxR4jXFkl9nFGWqbYJDM9jfXpCYyXuBmc9LR6yYtgsuU8TJWpIcZZRJNlBI8RBNmaPZchSt3nlBNZGlRMWTs52Bqq3eloZH/EXuSx/mOf8AleOodgPshlSZaZ1anHOLKEo3QjUBQ9tXF7D4xfpk5KXJAASN1LCw4/kOUGjHO9j/AGIU6Biqpy5xbwy9xH8Rcq+EWT9myaOlWinlCSlW4QkhSlYs1qJuSEhTOc4bT6gzJqUGyU3UedlHiMmB/wASKt2i7U+OWmTYEuVFi4D2DZJSJb3BewvBDoQ7WnhEsLSBuqSEhyAcEzGfNwL/ALkG7TmImIxZg7yTyNxC7adOQhMo3IlhjqSRbnc2H+LzgKgrtzuyzoAbmkgEHM3cn10yiGSOrOnHLdB0pMTEfrlqYHlLieeFJUz4CneUr3eD8wRkdRyIgQjyZXJPhGyOpBSSDpnfM5KH/wCbXBAnERvLBQHchS7uGxAEsAkmwWonCkHdJU/sRFJTiATokYlC72Hhvr9So6xPKUVEhTYQ+NyyRmlQf2AwVLD7rJnKBGIR2pLw8xtvbN5KwBjIAUQyGBZKWAdvFgCWABcFOHWYYinrCU4WceJWpsSQ+FxiJC1ZC6OcbmoCpgA3QLl2GFmIDGybrSssWe3sRF3uNQJS48RcHwsFAGxySJGR/tFxjI9qrJRKAAUS6yONyXDB94zFXHsCPZ8vAhKkjxNhDuyRvgbwBBKjLfjeIUylKPhAxpKTk4KlJlmyrMBj/hMbVc3fUo2SgOAeLboAfi+ukGjWRqkWwu/9mDnvKvMUH8RAxDqoQQJIUyEndSAVZupiwSDZRSVDDn7Kj7pjwpG6gOD4Sp8yQ61PcZWB4q4xspDHAnJ7tuglgMI4MnCFCzgpAupwewXR5NmBaFYgnM4jYsPCbgEqw729YHDZ2eJFLVMQtIFwrEQANSSUuXbeE5GmY4x6mol4whnI8dndklJQ2jBwUsyAGGZMRSJqkrTjzyLtmApKvEffpycvbMYBGxWgh3LE+ze2E2e2JKwR/i8ojnHUtYuSLWWSS/mfQiJ6OaQosbJHvCwdCQbJveUUt0gVacMrmoAnN2QAB/4XD2e0ByCkINs0JxCeA2NCkr/vNn5geoMBdnabEQsgFsni2T5CViaiwCjc9RuqPBi4toDFbo56ZAIW4UHSbWSQbiOH+RjbX4lYjXCOXpHsKv2xL94RkeT/AEZC1oQr7QzJiRKYAFhAc9JQVIDgAxrRSk3KlMc+rRrVTcRLPfOPZrZEhnJy4x077GdgpmTTVTkOJagiU4cGYQVFXAlKR5FQOYEc92DsKZVz5ciUN5ZZ9EgXUo/upDk9I+hp1IihlUcqUCmWhTO1zZ1rOdyAr+LyiqRh7Nr3VLGis7cSW4N4fjCWm2i86YpZZKN5Q/u3CbtkcAzN0zYlXUnvZOZfDxu0z+7zMAFfdhQO8ZhuNSlJJPA72/obzoahbGWzVK/EmzAMQQSwDsVPbIuXxA8gkaQn7TdnFTR3ssMpKWmDiAMT3DOkEHW6EteLDRAJkFagHJJAsHwln0sSMXnG0pR7pWtlHqQQAPNmz1jBOcfeErUmWpklICU64gjJL5pUCnu73ZGrQjr9mrkqMxjhxEE21uxbkReLLtjYwQUqDFM1J3eYWlBWM2B8YPEkwFTh0hKsd3B3SpKsncZlnA54eMCUbGhNxI9mzQ+JWQBVYA5ZWPMj0j2SnEtz4cQJuRkxfE2bKLE+Il9AImk0wkhYlzAtCkggsUKDOySFAq8SpZcWODk0G1WIuv2QoYU71yjvFcP3QnLSBjjQcs+TF8jwBipyXLC4wkBLNbNWIN7RSkgBcHVKcCcI8RyIDMMkhs0pAQAxcNL/AHngSlXgUkeI5MVN4UrLhRGbA8dLOBHo2hjWklilOEm4ws+NhY5oQ55BI4xUiaS14QQXa78SnHMK81BypKUC2ZWImkSnxYkhyd7LRRVNICgLP3iRySmBkTGSGAsBpZ0hCbsG/rMCrjJCoLSjcWEgpBaWkbwsyZfukO8xZPMGCzL9EUoKDZgpAyBFynEzYm8dQvL3YippN04nZ8RZzZIxZgfuzYnlqVMuHHeTLNoMSi7snLEB5R5SyEvo2BJyGRuclP4VryjAIXZ1PvHdBZyHvMP728cOE3JQIKpklLCwBBfFc+GYQMRIsChd83JMCUS1ApJzUb6nwvnfWYgg3JADszwR3Z74Br4yL4QfFNa+8rKen4QWwI2loHeZlQxEWKiLqqE2bIb0uxMarWnvXASAFKOaXbClZFnv+KWvnG8+Qe8DkXXuu5YkyJ2a7Zd7poY0rJZJCdLJ4aywd02/tJIsfYhRiKYFBlKzYKLZeMrLagOJxa4vyiOcXCEqDgBCT1LJPC+6nNol2gSS1wCyQ/NKw1yU/wDuE6iPaheKcHGo5G2Bf1VkTlChBlEkqN2xsS99CCH1CrxWu2NCqaoLCwlBS5GW9kphmRZJc+88WJK2SSbgnjY7vws/p6JO2SCZOLVCwTzCg3ndr+WkCS0Muyr/ALB6/CMgL74v3jGRLYxEJatNIZ09cFDCpCTZuHm8Q1iUpslWK1248Ie/Z32Q++1qUKcykDHNPFIIZD8VFh0c6RlsB0X7Ley4p5QmqH4k9Lkn2JOY/wAy2foBwIhz2jrjMRLXdrk9MalG3HBIWMtYcoqUzFrCGCQlioWBBsCP3QPCOXDC6TbxB7oI8GXHdBAA19hE/TXrFVoVktPUFSpDkOkJxeHxBbHnZn84I2ykmYEgAmyRkWyOQ/eY5ZSDC/ZFaTPwki6v+nA/tcTM/hiwY3JWQCQHAtcqsnXU4hl7Zg9GWzeeWZKRupThTnYJwDh1iWU5lFrqKFN1K7HPQxpSEFBUQ7sAWzdlE5apAV/mMG0vhAb2RlzPlAD6V7aewjMlKwOClLBy4ARLWEgBzmVpy1B4RWZWzlCYzYShSgMsisgF2u+A+oi7VdeES1MLukXI9qYAc34/GK/SVaVU61zE2QpBcNi8EtQZhmTbhvGCgFdkyj3bNdZQlN2uBLxl3uHCBf3hwjYo3EWAcYvY13w7JfPENc4LnyFqQ6QEBCQEoGNwN5Rw5EsoIUVFnv0gSeC6gPZSps7YU29o6l/IQbBRqANCcgLE5FEoM/SZM1j1Td3iIViUFqNzqjuxkr/7RGT5Td4xS4NtfCuYB4idEJjerlpGEOCwSGZOq3N8L5SYNbB4RzJAIxWAUSlJcObhDlw4GKcsh/pEi6omUkgjeJXmj2gtYyUGuuXppE0qpaSS39kSlgrxDApIFh7SRGVuaUMzAJFlDNQAuoDSTxjGqjyjSStHBIxeyLqUDqDx5wH3W4B7yQnMezJSh2wi34ybi9oNp1nGs3Fjl3mkyaBkOCYES5ASAScA5P3ilpCXJtiQkB7O4jem8JJk4BaVZDdN2Db0sKTchIZCufhjSbNOMqd2Lm5zQKdZ8IA8MtesRVtQBLcsThF8nBRPQ4SxIBZJax4wwmSyoKceJeA3Df1glqLLGbCZrkIxiNFOe9LgBs2LeFCZYspJBYzJof8Ac5RBJSVKBYh3VkRm0wXQ4/tKbMexG0jEUTFgEFQsWIut1+wSPFUDT2REtHUMpaxcJc+ybCZMOmFXgky4xiHvSV2uMT6G2JbeG/hppeadYicFZIs2I6NYrT0dsPAwRSAYwFjwhr2LgSUHxMcxOyOpgSSjEFNn3eubrRLOZuz4uIgMJCUshSTqog+jO/Qn6xDtyR3kiaCGUUPwuEpUx43Cj5QRMVuHmokaZpSA3C5H04RJMQ8ziCCktwwDMchjNuOkbsyOU92YyLb/ALGTOPzjIlRSynjSO1/YhLH3OqLBysAlrkYMulzbmY8jICB8LJsU/g1J1wu+rkTHPUsH6CAF5yP8NR88M0v1cn1MZGRZdk/h7ssPVJe+8v8A6qz8hFiWkdyeg+SmjyMgMIQqWO7SGDYlafvEfK0MAGdvc+keRkKxkUPbc9XvHxS9T76YE2YsmimOSd5Of/LD8hHkZDAGG0ZhThYkfhqyLaqhOEgzZgIcNkf7yYyMjLti/APalklrbwytor8zHlRPViVvHIanjN/M+seRkVfQi7C9moCpYxAK8Od/7aUNep9YPTJT+OWDiWGsLZ5cMz6xkZEvC77NJA35n+f/AL1RASE703/l0/CQFD0N+sZGQzJoE2hMLy7n+rBz1JUSetz6mJBPVhG8fEvU8KgxkZG8N6NKZO4f8VH/AHJEC0geRNe/4et/7E/mfWMjIxvhApRTPWE2DqsLD+vm/kIhlBu8bQS25b4y4RkZACiOd/Vp/wA3/QYmlj8cjR1fBDCMjIxiR4yMjIUY/9k="/>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pic>
        <p:nvPicPr>
          <p:cNvPr id="2053" name="Content Placeholder 3" descr="美签.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190500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16157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zh-CN" smtClean="0"/>
              <a:t>Current research focus</a:t>
            </a:r>
            <a:endParaRPr lang="zh-CN" altLang="en-US" smtClean="0"/>
          </a:p>
        </p:txBody>
      </p:sp>
      <p:sp>
        <p:nvSpPr>
          <p:cNvPr id="3" name="Content Placeholder 2"/>
          <p:cNvSpPr>
            <a:spLocks noGrp="1"/>
          </p:cNvSpPr>
          <p:nvPr>
            <p:ph idx="1"/>
          </p:nvPr>
        </p:nvSpPr>
        <p:spPr>
          <a:xfrm>
            <a:off x="457200" y="1524000"/>
            <a:ext cx="8382000" cy="5105400"/>
          </a:xfrm>
        </p:spPr>
        <p:txBody>
          <a:bodyPr rtlCol="0">
            <a:normAutofit/>
          </a:bodyPr>
          <a:lstStyle/>
          <a:p>
            <a:pPr fontAlgn="auto">
              <a:spcAft>
                <a:spcPts val="0"/>
              </a:spcAft>
              <a:buFont typeface="Arial" pitchFamily="34" charset="0"/>
              <a:buChar char="•"/>
              <a:defRPr/>
            </a:pPr>
            <a:r>
              <a:rPr lang="en-US" altLang="zh-CN" sz="2800" kern="800" dirty="0" smtClean="0"/>
              <a:t>Currently I am working on building the Health Persona framework for Social Life Networks</a:t>
            </a:r>
          </a:p>
          <a:p>
            <a:pPr fontAlgn="auto">
              <a:lnSpc>
                <a:spcPct val="150000"/>
              </a:lnSpc>
              <a:spcAft>
                <a:spcPts val="0"/>
              </a:spcAft>
              <a:buFont typeface="Arial" pitchFamily="34" charset="0"/>
              <a:buChar char="•"/>
              <a:defRPr/>
            </a:pPr>
            <a:endParaRPr lang="en-US" altLang="zh-CN" sz="2800" dirty="0" smtClean="0"/>
          </a:p>
          <a:p>
            <a:pPr fontAlgn="auto">
              <a:lnSpc>
                <a:spcPct val="150000"/>
              </a:lnSpc>
              <a:spcAft>
                <a:spcPts val="0"/>
              </a:spcAft>
              <a:buFont typeface="Arial" pitchFamily="34" charset="0"/>
              <a:buNone/>
              <a:defRPr/>
            </a:pPr>
            <a:endParaRPr lang="en-US" altLang="zh-CN" dirty="0" smtClean="0"/>
          </a:p>
          <a:p>
            <a:pPr fontAlgn="auto">
              <a:lnSpc>
                <a:spcPct val="150000"/>
              </a:lnSpc>
              <a:spcAft>
                <a:spcPts val="0"/>
              </a:spcAft>
              <a:buFont typeface="Arial" pitchFamily="34" charset="0"/>
              <a:buChar char="•"/>
              <a:defRPr/>
            </a:pPr>
            <a:endParaRPr lang="en-US" altLang="zh-CN" dirty="0" smtClean="0"/>
          </a:p>
          <a:p>
            <a:pPr fontAlgn="auto">
              <a:lnSpc>
                <a:spcPct val="150000"/>
              </a:lnSpc>
              <a:spcAft>
                <a:spcPts val="0"/>
              </a:spcAft>
              <a:buFont typeface="Arial" pitchFamily="34" charset="0"/>
              <a:buChar char="•"/>
              <a:defRPr/>
            </a:pPr>
            <a:endParaRPr lang="en-US" altLang="zh-CN" dirty="0" smtClean="0"/>
          </a:p>
          <a:p>
            <a:pPr fontAlgn="auto">
              <a:lnSpc>
                <a:spcPct val="150000"/>
              </a:lnSpc>
              <a:spcAft>
                <a:spcPts val="0"/>
              </a:spcAft>
              <a:buFont typeface="Arial" pitchFamily="34" charset="0"/>
              <a:buChar char="•"/>
              <a:defRPr/>
            </a:pPr>
            <a:endParaRPr lang="en-US" altLang="zh-CN" dirty="0" smtClean="0"/>
          </a:p>
          <a:p>
            <a:pPr fontAlgn="auto">
              <a:lnSpc>
                <a:spcPct val="150000"/>
              </a:lnSpc>
              <a:spcAft>
                <a:spcPts val="0"/>
              </a:spcAft>
              <a:buFont typeface="Arial" pitchFamily="34" charset="0"/>
              <a:buChar char="•"/>
              <a:defRPr/>
            </a:pPr>
            <a:endParaRPr lang="en-US" altLang="zh-CN" dirty="0" smtClean="0"/>
          </a:p>
          <a:p>
            <a:pPr fontAlgn="auto">
              <a:lnSpc>
                <a:spcPct val="150000"/>
              </a:lnSpc>
              <a:spcAft>
                <a:spcPts val="0"/>
              </a:spcAft>
              <a:buFont typeface="Arial" pitchFamily="34" charset="0"/>
              <a:buChar char="•"/>
              <a:defRPr/>
            </a:pPr>
            <a:endParaRPr lang="en-US" altLang="zh-CN" dirty="0" smtClean="0"/>
          </a:p>
          <a:p>
            <a:pPr fontAlgn="auto">
              <a:lnSpc>
                <a:spcPct val="150000"/>
              </a:lnSpc>
              <a:spcAft>
                <a:spcPts val="0"/>
              </a:spcAft>
              <a:buFont typeface="Arial" pitchFamily="34" charset="0"/>
              <a:buChar char="•"/>
              <a:defRPr/>
            </a:pPr>
            <a:endParaRPr lang="en-US" altLang="zh-CN" dirty="0" smtClean="0"/>
          </a:p>
          <a:p>
            <a:pPr marL="457200" lvl="1" indent="0" fontAlgn="auto">
              <a:lnSpc>
                <a:spcPct val="150000"/>
              </a:lnSpc>
              <a:spcAft>
                <a:spcPts val="0"/>
              </a:spcAft>
              <a:buFont typeface="Arial" pitchFamily="34" charset="0"/>
              <a:buNone/>
              <a:defRPr/>
            </a:pPr>
            <a:endParaRPr lang="en-US" altLang="zh-CN" dirty="0" smtClean="0"/>
          </a:p>
        </p:txBody>
      </p:sp>
      <p:pic>
        <p:nvPicPr>
          <p:cNvPr id="307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590800"/>
            <a:ext cx="5029200" cy="402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6492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Current research </a:t>
            </a:r>
            <a:r>
              <a:rPr lang="en-US" altLang="zh-CN" dirty="0" smtClean="0"/>
              <a:t>focus</a:t>
            </a:r>
            <a:endParaRPr lang="zh-CN" altLang="en-US" dirty="0"/>
          </a:p>
        </p:txBody>
      </p:sp>
      <p:sp>
        <p:nvSpPr>
          <p:cNvPr id="3" name="Content Placeholder 2"/>
          <p:cNvSpPr>
            <a:spLocks noGrp="1"/>
          </p:cNvSpPr>
          <p:nvPr>
            <p:ph idx="1"/>
          </p:nvPr>
        </p:nvSpPr>
        <p:spPr/>
        <p:txBody>
          <a:bodyPr>
            <a:normAutofit lnSpcReduction="10000"/>
          </a:bodyPr>
          <a:lstStyle/>
          <a:p>
            <a:r>
              <a:rPr lang="en-US" altLang="zh-CN" dirty="0" smtClean="0"/>
              <a:t>Currently we are working on two aspects</a:t>
            </a:r>
          </a:p>
          <a:p>
            <a:pPr lvl="1"/>
            <a:r>
              <a:rPr lang="en-US" altLang="zh-CN" dirty="0" smtClean="0"/>
              <a:t>Cyber Physical Systems</a:t>
            </a:r>
          </a:p>
          <a:p>
            <a:pPr marL="914400" lvl="2" indent="0">
              <a:buNone/>
            </a:pPr>
            <a:r>
              <a:rPr lang="en-US" altLang="zh-CN" dirty="0" smtClean="0"/>
              <a:t>Distributed complex event processing in mobile networks</a:t>
            </a:r>
          </a:p>
          <a:p>
            <a:pPr marL="914400" lvl="2" indent="0">
              <a:buNone/>
            </a:pPr>
            <a:r>
              <a:rPr lang="en-US" altLang="zh-CN" dirty="0" smtClean="0"/>
              <a:t>Quality of Information &amp; energy awareness</a:t>
            </a:r>
          </a:p>
          <a:p>
            <a:pPr marL="914400" lvl="2" indent="0">
              <a:buNone/>
            </a:pPr>
            <a:r>
              <a:rPr lang="en-US" altLang="zh-CN" dirty="0" smtClean="0"/>
              <a:t>Using impulse radar for non intrusive sensing in AAL</a:t>
            </a:r>
          </a:p>
          <a:p>
            <a:pPr lvl="1"/>
            <a:r>
              <a:rPr lang="en-US" altLang="zh-CN" dirty="0" smtClean="0"/>
              <a:t>Mobile multimedia applications</a:t>
            </a:r>
          </a:p>
          <a:p>
            <a:pPr marL="914400" lvl="2" indent="0">
              <a:buNone/>
            </a:pPr>
            <a:r>
              <a:rPr lang="en-US" altLang="zh-CN" dirty="0" smtClean="0"/>
              <a:t>Migrate parts of multimedia applications dynamically to the best suited device in a community</a:t>
            </a:r>
          </a:p>
          <a:p>
            <a:pPr marL="114300" indent="0">
              <a:buNone/>
            </a:pPr>
            <a:r>
              <a:rPr lang="en-US" altLang="zh-CN" dirty="0" smtClean="0"/>
              <a:t>	- Simulation of mobile systems</a:t>
            </a:r>
          </a:p>
          <a:p>
            <a:pPr marL="114300" indent="0">
              <a:buNone/>
            </a:pPr>
            <a:r>
              <a:rPr lang="en-US" altLang="zh-CN" dirty="0"/>
              <a:t>	</a:t>
            </a:r>
            <a:r>
              <a:rPr lang="en-US" altLang="zh-CN" dirty="0" smtClean="0"/>
              <a:t>- Network level redundancy </a:t>
            </a:r>
            <a:r>
              <a:rPr lang="en-US" altLang="zh-CN" dirty="0" err="1" smtClean="0"/>
              <a:t>elemination</a:t>
            </a:r>
            <a:r>
              <a:rPr lang="en-US" altLang="zh-CN" dirty="0" smtClean="0"/>
              <a:t>  </a:t>
            </a:r>
            <a:endParaRPr lang="zh-CN" altLang="en-US" dirty="0"/>
          </a:p>
        </p:txBody>
      </p:sp>
    </p:spTree>
    <p:extLst>
      <p:ext uri="{BB962C8B-B14F-4D97-AF65-F5344CB8AC3E}">
        <p14:creationId xmlns:p14="http://schemas.microsoft.com/office/powerpoint/2010/main" val="16882992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altLang="zh-CN" dirty="0"/>
              <a:t>Interest in the proposed theme of the workshop</a:t>
            </a:r>
            <a:endParaRPr lang="zh-CN" altLang="en-US" dirty="0"/>
          </a:p>
        </p:txBody>
      </p:sp>
      <p:sp>
        <p:nvSpPr>
          <p:cNvPr id="4099" name="Content Placeholder 2"/>
          <p:cNvSpPr>
            <a:spLocks noGrp="1"/>
          </p:cNvSpPr>
          <p:nvPr>
            <p:ph idx="1"/>
          </p:nvPr>
        </p:nvSpPr>
        <p:spPr/>
        <p:txBody>
          <a:bodyPr/>
          <a:lstStyle/>
          <a:p>
            <a:r>
              <a:rPr lang="en-US" altLang="zh-CN" sz="2800" smtClean="0"/>
              <a:t>I would like to discuss the CPS data sensing and cross-disciplinary application, e. g. healthcare application.</a:t>
            </a:r>
          </a:p>
          <a:p>
            <a:endParaRPr lang="en-US" altLang="zh-CN" sz="2800" smtClean="0"/>
          </a:p>
          <a:p>
            <a:pPr marL="457200" lvl="1" indent="0">
              <a:buFont typeface="Arial" charset="0"/>
              <a:buNone/>
            </a:pPr>
            <a:endParaRPr lang="zh-CN" altLang="en-US" smtClean="0"/>
          </a:p>
        </p:txBody>
      </p:sp>
    </p:spTree>
    <p:extLst>
      <p:ext uri="{BB962C8B-B14F-4D97-AF65-F5344CB8AC3E}">
        <p14:creationId xmlns:p14="http://schemas.microsoft.com/office/powerpoint/2010/main" val="38423437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a:t>Interest in the proposed theme of the workshop</a:t>
            </a:r>
            <a:endParaRPr lang="zh-CN" altLang="en-US" dirty="0"/>
          </a:p>
        </p:txBody>
      </p:sp>
      <p:sp>
        <p:nvSpPr>
          <p:cNvPr id="3" name="Content Placeholder 2"/>
          <p:cNvSpPr>
            <a:spLocks noGrp="1"/>
          </p:cNvSpPr>
          <p:nvPr>
            <p:ph idx="1"/>
          </p:nvPr>
        </p:nvSpPr>
        <p:spPr/>
        <p:txBody>
          <a:bodyPr/>
          <a:lstStyle/>
          <a:p>
            <a:r>
              <a:rPr lang="en-US" altLang="zh-CN" dirty="0" smtClean="0"/>
              <a:t>We would like to discuss and explore CPS data sensing, processing, and tools for developing CPSs</a:t>
            </a:r>
          </a:p>
          <a:p>
            <a:pPr marL="457200" lvl="1" indent="0">
              <a:buNone/>
            </a:pPr>
            <a:endParaRPr lang="zh-CN" altLang="en-US" dirty="0"/>
          </a:p>
        </p:txBody>
      </p:sp>
    </p:spTree>
    <p:extLst>
      <p:ext uri="{BB962C8B-B14F-4D97-AF65-F5344CB8AC3E}">
        <p14:creationId xmlns:p14="http://schemas.microsoft.com/office/powerpoint/2010/main" val="3907548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a:t> Name, affiliation, contact info, photo, some general interest info.</a:t>
            </a:r>
            <a:endParaRPr lang="zh-CN" altLang="en-US" dirty="0"/>
          </a:p>
        </p:txBody>
      </p:sp>
      <p:sp>
        <p:nvSpPr>
          <p:cNvPr id="3" name="Content Placeholder 2"/>
          <p:cNvSpPr>
            <a:spLocks noGrp="1"/>
          </p:cNvSpPr>
          <p:nvPr>
            <p:ph idx="1"/>
          </p:nvPr>
        </p:nvSpPr>
        <p:spPr/>
        <p:txBody>
          <a:bodyPr>
            <a:normAutofit/>
          </a:bodyPr>
          <a:lstStyle/>
          <a:p>
            <a:endParaRPr lang="en-US" altLang="zh-CN" dirty="0" smtClean="0"/>
          </a:p>
          <a:p>
            <a:r>
              <a:rPr lang="en-US" altLang="zh-CN" dirty="0" smtClean="0"/>
              <a:t>Name: Wenwu Zhu, Peng Cui</a:t>
            </a:r>
          </a:p>
          <a:p>
            <a:r>
              <a:rPr lang="en-US" altLang="zh-CN" dirty="0" smtClean="0"/>
              <a:t>Affiliation: Tsinghua University</a:t>
            </a:r>
          </a:p>
          <a:p>
            <a:r>
              <a:rPr lang="en-US" altLang="zh-CN" dirty="0" smtClean="0"/>
              <a:t>Contact info</a:t>
            </a:r>
            <a:r>
              <a:rPr lang="en-US" altLang="zh-CN" sz="2800" dirty="0" smtClean="0"/>
              <a:t>: </a:t>
            </a:r>
            <a:r>
              <a:rPr lang="en-US" altLang="zh-CN" sz="2800" dirty="0" smtClean="0">
                <a:hlinkClick r:id="rId2"/>
              </a:rPr>
              <a:t>wwzhu@tsinghua.edu.cn</a:t>
            </a:r>
            <a:endParaRPr lang="en-US" altLang="zh-CN" dirty="0" smtClean="0"/>
          </a:p>
          <a:p>
            <a:pPr marL="457200" lvl="1" indent="0">
              <a:buNone/>
            </a:pPr>
            <a:r>
              <a:rPr lang="en-US" altLang="zh-CN" dirty="0"/>
              <a:t>	</a:t>
            </a:r>
            <a:r>
              <a:rPr lang="en-US" altLang="zh-CN" dirty="0" smtClean="0"/>
              <a:t>		</a:t>
            </a:r>
            <a:r>
              <a:rPr lang="en-US" altLang="zh-CN" dirty="0" smtClean="0">
                <a:hlinkClick r:id="rId3"/>
              </a:rPr>
              <a:t>cuip@tsinghua.edu.cn</a:t>
            </a:r>
            <a:r>
              <a:rPr lang="en-US" altLang="zh-CN" dirty="0" smtClean="0"/>
              <a:t> </a:t>
            </a:r>
          </a:p>
          <a:p>
            <a:r>
              <a:rPr lang="en-US" altLang="zh-CN" dirty="0" smtClean="0"/>
              <a:t>General interest:</a:t>
            </a:r>
          </a:p>
          <a:p>
            <a:pPr lvl="1"/>
            <a:r>
              <a:rPr lang="en-US" altLang="zh-CN" dirty="0" smtClean="0"/>
              <a:t>Social multimedia computing</a:t>
            </a:r>
          </a:p>
          <a:p>
            <a:pPr lvl="1"/>
            <a:r>
              <a:rPr lang="en-US" altLang="zh-CN" dirty="0" smtClean="0"/>
              <a:t>CPS computing</a:t>
            </a: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03391" y="1648949"/>
            <a:ext cx="1556792" cy="1556792"/>
          </a:xfrm>
          <a:prstGeom prst="rect">
            <a:avLst/>
          </a:prstGeom>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01926" y="3447606"/>
            <a:ext cx="1458257" cy="1514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4593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Current research </a:t>
            </a:r>
            <a:r>
              <a:rPr lang="en-US" altLang="zh-CN" dirty="0" smtClean="0"/>
              <a:t>focus</a:t>
            </a:r>
            <a:endParaRPr lang="zh-CN" altLang="en-US" dirty="0"/>
          </a:p>
        </p:txBody>
      </p:sp>
      <p:sp>
        <p:nvSpPr>
          <p:cNvPr id="3" name="Content Placeholder 2"/>
          <p:cNvSpPr>
            <a:spLocks noGrp="1"/>
          </p:cNvSpPr>
          <p:nvPr>
            <p:ph idx="1"/>
          </p:nvPr>
        </p:nvSpPr>
        <p:spPr/>
        <p:txBody>
          <a:bodyPr/>
          <a:lstStyle/>
          <a:p>
            <a:r>
              <a:rPr lang="en-US" altLang="zh-CN" dirty="0" smtClean="0"/>
              <a:t>Currently we are working on two aspects</a:t>
            </a:r>
          </a:p>
          <a:p>
            <a:pPr lvl="1"/>
            <a:r>
              <a:rPr lang="en-US" altLang="zh-CN" dirty="0" smtClean="0"/>
              <a:t>Social-sensed multimedia computing</a:t>
            </a:r>
          </a:p>
          <a:p>
            <a:pPr marL="914400" lvl="2" indent="0">
              <a:buNone/>
            </a:pPr>
            <a:r>
              <a:rPr lang="en-US" altLang="zh-CN" dirty="0" smtClean="0"/>
              <a:t>How to use social information, such as user behavior, user interests, user relations, user profile, to help with multimedia computing to reduce the intention gap</a:t>
            </a:r>
          </a:p>
          <a:p>
            <a:pPr lvl="1"/>
            <a:r>
              <a:rPr lang="en-US" altLang="zh-CN" dirty="0" smtClean="0"/>
              <a:t>CPS data sensing and analytics</a:t>
            </a:r>
          </a:p>
          <a:p>
            <a:pPr marL="914400" lvl="2" indent="0">
              <a:buNone/>
            </a:pPr>
            <a:r>
              <a:rPr lang="en-US" altLang="zh-CN" dirty="0" smtClean="0"/>
              <a:t>How to collect and analyze data</a:t>
            </a:r>
            <a:endParaRPr lang="zh-CN" altLang="en-US" dirty="0"/>
          </a:p>
        </p:txBody>
      </p:sp>
    </p:spTree>
    <p:extLst>
      <p:ext uri="{BB962C8B-B14F-4D97-AF65-F5344CB8AC3E}">
        <p14:creationId xmlns:p14="http://schemas.microsoft.com/office/powerpoint/2010/main" val="834128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a:t>Interest in the proposed theme of the workshop</a:t>
            </a:r>
            <a:endParaRPr lang="zh-CN" altLang="en-US" dirty="0"/>
          </a:p>
        </p:txBody>
      </p:sp>
      <p:sp>
        <p:nvSpPr>
          <p:cNvPr id="3" name="Content Placeholder 2"/>
          <p:cNvSpPr>
            <a:spLocks noGrp="1"/>
          </p:cNvSpPr>
          <p:nvPr>
            <p:ph idx="1"/>
          </p:nvPr>
        </p:nvSpPr>
        <p:spPr/>
        <p:txBody>
          <a:bodyPr/>
          <a:lstStyle/>
          <a:p>
            <a:r>
              <a:rPr lang="en-US" altLang="zh-CN" dirty="0" smtClean="0"/>
              <a:t>We would like to discuss and explore CPS data sensing, analytics, and decision</a:t>
            </a:r>
          </a:p>
          <a:p>
            <a:pPr marL="457200" lvl="1" indent="0">
              <a:buNone/>
            </a:pPr>
            <a:endParaRPr lang="zh-CN" altLang="en-US" dirty="0"/>
          </a:p>
        </p:txBody>
      </p:sp>
    </p:spTree>
    <p:extLst>
      <p:ext uri="{BB962C8B-B14F-4D97-AF65-F5344CB8AC3E}">
        <p14:creationId xmlns:p14="http://schemas.microsoft.com/office/powerpoint/2010/main" val="3348665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a:t> Name, affiliation, contact info, photo, some general interest info.</a:t>
            </a:r>
            <a:endParaRPr lang="zh-CN" altLang="en-US" dirty="0"/>
          </a:p>
        </p:txBody>
      </p:sp>
      <p:sp>
        <p:nvSpPr>
          <p:cNvPr id="3" name="Content Placeholder 2"/>
          <p:cNvSpPr>
            <a:spLocks noGrp="1"/>
          </p:cNvSpPr>
          <p:nvPr>
            <p:ph idx="1"/>
          </p:nvPr>
        </p:nvSpPr>
        <p:spPr/>
        <p:txBody>
          <a:bodyPr>
            <a:normAutofit/>
          </a:bodyPr>
          <a:lstStyle/>
          <a:p>
            <a:endParaRPr lang="en-US" altLang="zh-CN" sz="2800" dirty="0" smtClean="0"/>
          </a:p>
          <a:p>
            <a:r>
              <a:rPr lang="en-US" altLang="zh-CN" sz="2800" dirty="0" smtClean="0"/>
              <a:t>Name: </a:t>
            </a:r>
            <a:r>
              <a:rPr lang="en-US" altLang="zh-CN" sz="2800" dirty="0" err="1" smtClean="0"/>
              <a:t>Changsheng</a:t>
            </a:r>
            <a:r>
              <a:rPr lang="en-US" altLang="zh-CN" sz="2800" dirty="0" smtClean="0"/>
              <a:t> </a:t>
            </a:r>
            <a:r>
              <a:rPr lang="en-US" altLang="zh-CN" sz="2800" dirty="0" err="1" smtClean="0"/>
              <a:t>Xu</a:t>
            </a:r>
            <a:r>
              <a:rPr lang="en-US" altLang="zh-CN" sz="2800" dirty="0" smtClean="0"/>
              <a:t>, </a:t>
            </a:r>
            <a:r>
              <a:rPr lang="en-US" altLang="zh-CN" sz="2800" dirty="0" err="1" smtClean="0"/>
              <a:t>Jitao</a:t>
            </a:r>
            <a:r>
              <a:rPr lang="en-US" altLang="zh-CN" sz="2800" dirty="0" smtClean="0"/>
              <a:t> Sang</a:t>
            </a:r>
          </a:p>
          <a:p>
            <a:r>
              <a:rPr lang="en-US" altLang="zh-CN" sz="2800" dirty="0" smtClean="0"/>
              <a:t>Affiliation: CASIA</a:t>
            </a:r>
          </a:p>
          <a:p>
            <a:r>
              <a:rPr lang="en-US" altLang="zh-CN" sz="2800" dirty="0" smtClean="0"/>
              <a:t>Contact info</a:t>
            </a:r>
            <a:r>
              <a:rPr lang="en-US" altLang="zh-CN" sz="2400" dirty="0" smtClean="0"/>
              <a:t>: </a:t>
            </a:r>
            <a:r>
              <a:rPr lang="en-US" altLang="zh-CN" sz="2400" dirty="0" smtClean="0">
                <a:hlinkClick r:id="rId2"/>
              </a:rPr>
              <a:t>csxu@nlpr.ia.ac.cn</a:t>
            </a:r>
            <a:endParaRPr lang="en-US" altLang="zh-CN" sz="2800" dirty="0" smtClean="0"/>
          </a:p>
          <a:p>
            <a:pPr marL="457200" lvl="1" indent="0">
              <a:buNone/>
            </a:pPr>
            <a:r>
              <a:rPr lang="en-US" altLang="zh-CN" sz="2400" dirty="0"/>
              <a:t>	</a:t>
            </a:r>
            <a:r>
              <a:rPr lang="en-US" altLang="zh-CN" sz="2400" dirty="0" smtClean="0"/>
              <a:t>	</a:t>
            </a:r>
            <a:r>
              <a:rPr lang="en-US" altLang="zh-CN" sz="2400" dirty="0"/>
              <a:t> </a:t>
            </a:r>
            <a:r>
              <a:rPr lang="en-US" altLang="zh-CN" sz="2400" dirty="0" smtClean="0"/>
              <a:t>     </a:t>
            </a:r>
            <a:r>
              <a:rPr lang="en-US" altLang="zh-CN" sz="2400" dirty="0" smtClean="0">
                <a:hlinkClick r:id="rId3"/>
              </a:rPr>
              <a:t>jtsang@nlpr.ia.ac.cn</a:t>
            </a:r>
            <a:r>
              <a:rPr lang="en-US" altLang="zh-CN" sz="2400" dirty="0" smtClean="0"/>
              <a:t> </a:t>
            </a:r>
          </a:p>
          <a:p>
            <a:r>
              <a:rPr lang="en-US" altLang="zh-CN" sz="2800" dirty="0" smtClean="0"/>
              <a:t>General interest:</a:t>
            </a:r>
          </a:p>
          <a:p>
            <a:pPr lvl="1"/>
            <a:r>
              <a:rPr lang="en-US" altLang="zh-CN" sz="2400" dirty="0" smtClean="0"/>
              <a:t>Multimedia </a:t>
            </a:r>
            <a:r>
              <a:rPr lang="en-US" altLang="zh-CN" sz="2400" dirty="0"/>
              <a:t>content analysis/indexing/retrieval</a:t>
            </a:r>
            <a:endParaRPr lang="en-US" altLang="zh-CN" sz="2400" dirty="0" smtClean="0"/>
          </a:p>
          <a:p>
            <a:pPr lvl="1"/>
            <a:r>
              <a:rPr lang="en-US" altLang="zh-CN" sz="2400" dirty="0" smtClean="0"/>
              <a:t>Social multimedia computing</a:t>
            </a:r>
          </a:p>
        </p:txBody>
      </p:sp>
      <p:sp>
        <p:nvSpPr>
          <p:cNvPr id="5" name="AutoShape 2" descr="data:image/jpeg;base64,/9j/4AAQSkZJRgABAQAAAQABAAD/2wCEAAkGBhQSERUUEhQWFRUWGCAaFxgXFxgXGBscGhgaGBgYGhgXHCYeGBkjHBcUHzAgIycpLCwsFx8xNTAqNSYrLCkBCQoKDgwOGg8PGikkHyQsLCwpLCksLCwpKSwsLCwsLCwpKSksLCwsLCwsLCwsLCwsLCwsLCwsLCwsKSksLCwsLP/AABEIAPIA0QMBIgACEQEDEQH/xAAcAAACAgMBAQAAAAAAAAAAAAAEBQMGAAIHAQj/xABIEAABAgQDBQUFBQQHBwUAAAABAhEAAwQhEjFBBSJRYXEGEzKBkUJSobHBBxQj0fAVYpLhJDNDcnOC8RYXU3Sys8I0RFRjw//EABkBAAMBAQEAAAAAAAAAAAAAAAECAwAEBf/EACMRAAICAgMBAAIDAQAAAAAAAAABAhEDIRIxQVEiYQQTQjL/2gAMAwEAAhEDEQA/AF+0gCEqS2/vPn5NpC6qpStSityQnc6cTDGlrErQlI8IG9x42EDplhaSvEEpGSRnmzRx8I3omVOqpmBLNHmz6llFJukhhx5fGDNrrBJwhg+ULKZeFbnKGjtNGHsySCgYVMrUHXoYGMohBGSjcW4c4eSkYpYBYizZBQhXVUxkqVvu4IZrgERKGnxGFGzlhjiLD6xaNiLWkMhZAUXZL56ERWaOnJTZiAXfppFt2NVJWkY1KShKVYSmxc5B4o1uwEfbEmXThBcKUp1AlyeZ65wp7JzMKJqnZhxZ30iPtRUFRSCSSBcnOIuzEtSu8ADpSnER01h1TjaGD65KVKZPgOmj8YFq6DCB8enGDdj0XehYVYpDg+fDpE8vZiVKKVrY4SUniOHWJKMmxRbIWQy2Cgmxe9mtaFlc4UOGcPkhIllKXxXxH6Qsr6FSUYiGBIseliItH0AFOqMSCnXQxDQJDl+Hx0iVdIyQp83tG2xJWKehNrlr5efKHj1QUNaGq7taZiQQTne3W0W7ZnavwqVljYasOA8hFbr9gTG3Sm6iAA72yPQwpqqGfTK3gWSQ50ch/VjDq0I99HYEbRnLAnTFYUKdSQdEsybe8dOscr7USVJnLKg3eHEHLkCLJsvtglaCFHwtgQriA1zqBeKf2grzNWVKZ3a3KNIMBcpsvjEUoXjUGC9my0mYkKsklieDwoWQ9yXiU0pCmZ4aUdMylk3ABAfrnygKpUQotbl1jdARFLAc9P8AWIDLYlsoxQj1M4jqOMFDEm7GQNi6RkYGx/IUqWjvDdLjEB1bzEEVUx94a3a7NpEFXTuChCgvcxK0wMcucL6OtWGBNhlEXFNWagmqAUGLhvQwFMlAA8RpyhgZ2Iurqf8ASFk4DEwOf1gRZixbDrMYGpybj5xJtpYCUYQbAuSxc+WghHsycULHuux5Q5r5SShTElg/rEZPhMK6NdnVCBRKQkgrmTBiQRdhdJSeeTRJQzUksoFIDW4DV4TbGUfvCSkORkOcX7s92UEyYZs4hKcXqXuI6OHJmuil9pKZScKiCAq4fUcY27J7RMvvQA4UA92OfyOUPftRWkzUCWGQlLJzy84q3Z9P4hNrDXnbKGdQQ3aLvJQJc5K0jAglhiukgjInTMi/CN9vKTZaGNgOdv00DUx75GFlAhLTBmCQbFtIkTIwUqySykrAYjMPb4Qina0JQgaxLEOCX+URVOz1fdwSCpRIDnRuENK2nwrShQUl7sbEg5R5WU5EoFLsBcG7F2/KAtKxqEM+lAkXSQsKzezNk3GCOxFMFV9ONSuNJoUqUtRLsQ/ygLZdaqTUypiCykqBBz1ikHZmdxruyeFSlgOXceZ+kU7tpROSClWE4XLZsCCodcvKOjbM7XypktImuFkb26c/KAdqUUuerdLp4Ne2t46OySOB1hwLDJKbDziGum4mLNFh7Z7E7meLuFB21FzaK1UGwiXpSJADEsoxATE8iWXtGYWWCmmqljGWy1u8C/eUTlDGcIDAkDjrDGm2eDISrGAcJfLytx0gQ7DXhKlhsXhbIwGvoqoW10tKFEJUFpexGsBzIKXTFKig6RFPRnGTMQx7GPGQTFtrml0ypZlfizFgia/sAMUkDnFbAYiHaqNQWEqNsnLkNCmrksthkLcj0iKaMbLmkpU4voeXCBqdDrA0e8HLknAQbNe9oHkusghgRbrzjJ/DBaJbEjCfFZuDZQ0MzAgB87DW2cL5E42UTYK3h8vKNpMhUxcsIBN8jpyhJQ5NGTI6BD1ALs50tHWNn1MtMlKlk4hZjcgjgn6xz6ZLlU5SScUx3AAPpY5g9M432ptrABicO9gXDHJOd9eEdMFXZqJe2iF1M4KRcAMHOWvz+cKtnbPEsusucmGdsx6c4T1e11LJDsCdLD+cCJqCCDiJDtnw/wBYzimqHOh7HrglbBeAkYXUWcO4d8iMoPrKpCZgKilQF2cMrS4fO7+Uc0RtA5E2HqxiSbWuDqPh+s43FVQtF/29M72rIThUX3bOMPdjCkN+ngqZMR9zWVJUVKCS4yDWIV6RzOnrlAhphQBqHfr8Ytezq1UwCWpQKCbq48zydr84HDVGegbuf6NPyAcN6xWT4hD+ZVfgLl5kr9QDCCYm8JjVG9Ou9g5hxqSxYAajlxvHQJlM6TmCzO4y8o472ZrMAQvUOxNwps0n6R2DZk9MxAIABIuGbOOzGrRzzdM5T9oFCcbm4N+Ya1zzjnlYkx37tPs4KQoMDaz5ObB+QuY4l2ko0ImqTLViSCz8ePxiUo07KY5WJ5aXBeHezsIkLXjvYYWzhPKgqkR/OJydDtDfZtQgZwfU1uMJCT4Tl1gXZ1NKKCVlizQrmnuiC7u7RwNcpumzM9r5RE1YZ8Ju0QT5JUnE0GI2ihyWJUbPxhrIkKvjl4AssCQwbX6R18vKAVDu4yL3+wJPvJjyNyYdCs7TxJ3gAo5D8oXVc4E2sXy4R7IHeLSxYpFzA+1Zn4inLl84XiYnXNC8zrmYFmowrUIjp57FjBVWpJAIz/KClWjGyEh3e2sOEbSQhITKQcarFRF25cNX6wJTyRMwuAH83bk8BrmvPszcNOQh8a9GSGdbNSl1BQIwsCM7l8ydR6RXq6uK1FmbSz2hnU0/eDCA6nt8P5wrXshaFKSpJcZ2yig1MCUTmY1M2CDSnXKNk7MJvp+vWNZqASuJEzDxhjK2Es5AfKNpmwlM6QbQOSG4NirvDB9JtQpZswQeX6vA82hUNLQMuxhkxXH6P0bTQpTqBAfTzYt+XCPaujcgoOIHh8YQImaQwoa/CWe0HsTosOyajAH3mQrEwzjsPY6qTMQFylMCLylF/NJ06RyDZ67lt5KxYDi1m4ERdOwNQ6gRuzUjApJsCRkQeJy9IaDojJWX7tEjFLIS7xwvtlTYJxDBPEC9zcx9ALp+8Td0uGI1jiP2m0Pd1SgzZW5NYn4xpp3YcddFNw2g2kpFYMQB3rPA0mTiIGmphpKCsASMRz6YdTEmUYTLkMhlgggt/No9quzq1z0ypZSoEOFA2yc9C0e7DkqnzsJdZDkjiBl10jolZsuXJpKYlAE1UwhRAYkFC8+lvSFjBdi2cirqREtZCF4gNYs6+2XfUyZM0MZad1TZkceogSr2XLC1OfPm3CJq3ZQRKBKWCmII5CEeTToLQu/aZjIi+8I92MiPIIvlVRlKLBibKu8aVF7xtMpgGLggi7Zg8xELNbSOhbCzQo1iSlmb149RLKixLczECGeD3oA27tId1ElrIAd9XJ04wHs+kXNnpQjxEtb84YUM5lJVYWs9w17tFz+zXs+8xc9dyGCeqt4nqzesFukWhG2abC2Eac4FzMJzKinN2ccWzibbmzMJG4HbxCwNyxAYNbXMsYvlbSIUzpB+B5XEVPbFOyrAjzceURcjpUdlTXst7sImlbPA0hpgjZMqFspxQvNH5RoaZobdxaIJiIwaK3tLYuMbpwn4RWqnZK0ne/OOgrRAFXTAi94aM2iU4JlBXJIMeqQxgzaUshfWBH4x0pnI9DLYtUQ48x5cOcdH7Bq73HMU2JLJyZ2yJbI8FRy/ZswJmJfJ79I6Z2UmS0FcxMzwkJUg2cE5jixhiEzr9Kp0B784439scv8ApYPFCfrHYdmrSqWChQI0a4jk32zj8dP90fWKZHoTGvyKHsySpRICXBseTmLjTdn1d0paQVKRbhbIg8Xjz7LtnCYqcpQcIAPzaOj7P2O0pLC6yVH+Jx8IWME1YZSpiTsF2ZSlJmFLKcKQWsUkRJ29nlPcqFhLmOS1/CchrF0p6Hu5eBFmBbk9/R4oFZ2SrE1lOubPE1KpjFwWG6SzZMQ4hpRpUhU7dsrvZxEmeZ8yYnECQEDI3LaRp2lSUASQQyRZsyBYg8xxixdl9mSymv3WCJjBtGJNvOK5S07z57AqUtOFL3Yqz+Uc81SpLsolbKb3aeMZFm/3cz/dHr/KMiX9ch9FRIOIuBaxP1jVMv0iaeUgkg5xlIRiYu3K5gxejMiUpw0QGXcO364wfVlyCzN+rwLVSGI0eH6MgyV4n0AAEdb7FLaRpcuY5AFMx/XD9dY6t2ImEyR+usJPo6sXZaCHMLNtbPJI53+nlwg+ZtOXJLqN4QbQ7TCaosRfJj+iYnWi/LYrqKfCYieJ1HFEsqkcPpASHbAiTGpFolrqpCE3vyAcmEc/ayy+GUoDmPyhuLYjmkHzTEExLiBZFYVPaCUFxCtUZOyqbdp2U/GEzRdNrUgUg9IpswMfOOiDtHLkjTNJPCLfRUi5SRMw48ScTC4IyILdIqtIl1p6x1r7MKRBmKfxMG1BBfEOV2h+PLRzzfEsP2X7eE6UtASEYbgfOKx9sI/pCX9xP1jpVPstEqeDLQE4gXYNzjnf2wp/FTxwj6xaaqJHG/y0SfYxLBNT0T9Y6rLAAAGkcr+xTxVHRPzMdUhodCzf5G/eQv2mvfp/8X/wVC7bnadEkFOStOf8oro7eoUqXiB3JjnphI+sTllhF02ZJhHYmcgS6wrLJVOLwUulpabFWDeS2EAcfzilUe30yZdShWUwkp5KvhP0hv2SQmspkypziWjEpRdnKja/IQE0+uxm2mMf97VF7q/SMgL/AHZUH/EVHsap/oa4nHNoEO2v5xHKnENn5RpUTsTPoGiSRJxaxGKpFieWp2DxstT2Iu9jDamqZSQJaUg64iN7pyiLalK0wkENYkjJ+HWA3sAuIsB+v1lHZOz9P3VLKt4khXrf6iOUUdGFG5Asc7Ob2jsBq0BMoDEQlCLiWspYAOHUAHYG2XrE5u0jpxMS7V2YqbiWpeFhlZzf4QmlbFlu7seOJ/8ASLB2jrgZaTToKkK38Z91ROFzwtZIa3CK5LrppUsEDCnwFKTvFx4iVbtn0N2g9aKKnsORJKNXEEqmnCLwMKtXdLBCfDiLhL2ICb2PiUBbjewjT7yUoAwoUUkqJViBO62ElKhbUNrmWiZWzfuwLkPEa1JYu3r9NY0qkvZK8TBgpmBBAIIGmdxxBgORswhRW5BUnAWyUNcXHrDIV7VoJl0KVlgtKTfxOkcg4fPIPZ4iXSlLE2fJ7O1rRpT0eGY4dmL34/zgieApKErdWAboUScINyACWAfhAs1MBqWY3GXEP6PFCqBvG4PSOgTAAGAA6CEWwdlIXPmBYBCcgdST/rFINInOLbQo2LRqXNTuqYmxYtlk8dk+z2h7uYQRhUzkctDFcXKCUKUGGDQfugEN5w97KbYGLGS6sJF7KGvmIrimnI5f5OPgdGmqCRiOkct+1jDMwKTwEWXa3bJHd4EvjIzItFJ7cT8UmWXxPrlFMk09I58S3Yy+xZQCqnok/Ex1Lvgzgv0jiv2arX3k1CXwrAcjRsov87aEtH4eMoNiJgytoYaMqQs4/kB7cmSpyzLmgBRNl6ANaOdbVR3KlpBCgDZQLgjiIsW2ahlFROJy+JFw+eIfURX9o0pmAMkb2WgJ1tHHljy7Wysf0LaZfeAKVk9ucN/28ZaDLlu691hmXIOXGK/VAyJZRq/mC2UR9nkTFzMSXxAuDw5wqxu7TC1ovj7T/wCF8Ux7EXcVX/yV/wAQjI6OK/ZI5bLN4MkhuUCDOJ56SAHBBjNnQwunqUJmJJuHvDSpq90gmzuB+uEIqfZ61+FJ65fGDZzpcL8QERk05aZi2djKanKJy58pU5XhQAopwEpUcdsy4AA5GL/REGUlRO6pKS/ukgEeT+h5Rx7szt8SJxxeBdlcrulXkfgTHW6Gd/R0MxGFuIIct1BDROSaezuxcXBV36QV2z2lJlIUEhFk4izpcsCQGyLQtGzFBnKD/dUFfLKJpyC+dtOXKNFKYsC/GAVigWqpnUlDXUoc4DqU3MF1lamWoKUQDkCbAdOceTlIwYjp0Zm9XgmfegSRPJZNt12sHuXZxc655aQWzZiFNDXS5+LClaSnJRDO3DhDmknYkgnM5/KAZI8caD1gKeIYTZcAzowaFk4XibYFGylniX8n1jSpF43ophDsLanr9YZE/wDRL2gqRLRhe62Plr8kiKoracxE/HLUQ1x6RbaqkE1ClbrpNnN7DKKztenJWFpS1h8NY6Iw4pM4c+TnNocz9vmeASMK2AOn6ES7fJVSSSdX+cI6SaXU4ctDna//AKKQevzhe5WycFRnYHbapC5qUAEra5uzGLj2h2pKVLw7pWcy3yaOY7LnqRMdBYw/p644vfOFr/SGcn0K0rsdUuxpZTiKh3YTiIcu4yH1gLaFWlkqlAJRjCkh3UHz6Pf1gvZ1YkSyH6hns17RVtt7VZkJSQ2dm6QrlqjJC3bQUuZNJGWY4aCJtj9nJ0yWspPd4EYw7grD6RDLJVmXClDEON73i/0O0UTUzJZDujANCGBy9YaCXoJOhH/sHW/vfxCMhx+1ajj84yKXEWmc/qezZSCUrCtRbPjDCmokhSRUodgBY8Q4eGFVspaS8tQOrQLOrnGFWYurjHkR/kSlXpdr6EFBUvAjwgZcIQbSp1d6QASVZAD5QXSVbYlE9ATzg6ZtPFgKWUWd8sPIxSKlB3FAQik7Fmu+Fm4x0nsdXY6buy+KWWb90ndPzHlFRqto4Ukqc8n+sNOw22UzJ0xKt0qR+GOJCgSDzw4iOkGMsk9yRfHJKWi1VYYNAKFZwRWKfyzhf3rAw53JkM+mMxKsSQtI1917X9I1kyUpFgwGXAQ42dtFCZZBOEHx8VaADk0KaqegqODElOgz8nh0hLb6NJswixy5WgmlY+UBGpSM/iRHkmqSDul+Q/KA0Ha7Gs1cBTQ5idBxB4iZzCDWLasXjyUlkFRUEpdr5Wjatzit7Umq7xid0AMNL3J6xWCshOXF2OKHayMa3cheQybnDvatKlcpk6CxBtlFDly1IZZBYm3HrDyh2gQGJLEWjZck4f8AJwNW7NaShKQWVvKszXhrt+TgpJI6/MxlCtLlZNwbD/L+ce9pFf0WSTmXPqTBhk5jJFd2SjxEpxAC/LnDWg2xLRMDJtd30/nCagqlJxBIJCrFuES08gp0b4xa6YkkWlddKUFEOwTY5eUVyoHfElmLW/Mw5R3eEoTvOHHmPzj1VCJUwBOqUgHMYjnHPmU6bQ0a0DVdEmTJSw93zNng/bcruyichOEEAqY8bQi2rUFMplEsFbvJjGtB2pUsFE0goIZuD6+sGLco7QGhz9/R7x9Y9hD9zHGMheUwaNq/b65a1IQkNl0OoBgg0B7kTppCHyS1z5wftaTLEwkBKiQDlkRe0QVdPOqJZXMICEthSzDg4HlEVw3SHbElRs5VlJyOT5QHMpZlgWAOZBz6w1rKrAUpJdLAjDeAtpTCk3BAIt53ikJT86FsjmFLYUqfi+T8IYbJq1SSmYlJIQoE25/UPCRFrvBmzqokmXiYLYXyfSKTi2tAXZ0yrUHJTcEOOhuPhC9ctxA2z57IEpRcodILvZ7B9W+TQQVNaJnpQkpIXz5Syc90cLGPZdOlvb9TByWOcSClB4+phuRWLoXzaYNupY8TE1DR4b68YPRTJGQ8/wDWPFwHIzdm6jZogCWEeTJjc4HqqjQRkhWwKpU6oUV9EVKWpLEIAKuIGTw6VLYX0uYNo9nd3JKlpvO3lf3cLt5IxFuKhrF8atnJl6sWLQieoBTJZIABysIHTSFSihAFuGUBVVGRPWlSgGZn1Gnn+Rg8VhlDcCc3c5uzRDJDeznTsX1s9dOA+FWK9s0sYc7aXioqYtmg/OK3tDZ0xCRMm2Cshq3PhD/a4/oNK2WD6xWEUtjIV7BUBML5cIarUlRI+MVczCnIs5iybBkEqGIvZ4acmmJ6Mtl7PJL6E2J5Z9IK2qlAKClTlJ3rxNJmJUSckDO7RJMkgqlgJASZhuOSSzmKK5RFvZRNr0ZW6gp73HC+cASKNiQqxzcxZaqplqUqWlN0jeUNSVC0SbR2PLMt2GK5d7k6RKLZRle+8xkRd0OMZDWJRNWV6kqKgXc2OWWjRh2kuZLcqYCwDwv2lJwrIuwOvxiSXRhYPdEkDN8/LlEf600GiGbOB8IY/r4xMmZMymOHtvDlzytGSdwYmCmyeA6vaEyYXWonrFkgmTgxIGUeyjlZ4jlkt9YbUc1SEBkpYnMi8aToIdSS5xZQQUjiSwPCHlNtNKjgJZXz6QjrNpFTJxbo4cY32agrmJUkAqJFjYW4+kQu+xoy49FkE2NxUwRWUAUhM1AwguFAXwqSSlQ6OPjACZJeDSOtSbCjUmI5tZGn3c848+5kGNSDbNO9MSyKXU5wTTUQzMSzRb9B/wAhAvxBr6DU9GJswIPhF1cwGt5kgecM1LJmEBm01SwLlZ/dBGMu74ZQPieNZSQmXZ8Sr5scIsGfwqLk8sd7JiWmOBAJG8psOEbwybAOLkAJBcHu0myDHbjhxRwZZ8mKts7LQvcSGIsgls7OhR9oXz44uBihL2kpExlJugth4EG7x0pUoJBmFigBgxcHMWNnD4gFWxErWc7wTaKXNSAtEuZrvp3m4vYt+fo0sSk7JKVHP9q7VM9RWosxsnRtIsu0W+40lvY+phmvsxTkkpT3ajZhvXOQSlTuSxYOH5xm09ilVPJloWCEBgSGB1GRLHTgDmRCf1tDqSKBWlmPOC6DbWB8TkkWaGe0exc5twomH3UllfwqAc8g8VkSlIWxBCgciGI8jCzj9NplsG1EqSlkKSW3io2LwwNc0tAckAu75FmsYrVLW40LQq1nD8X0gynqMMsSwXKnc5gconfGOhYrZuqWAFFObEn1F4KoUqKg28wcvoD11gTZV0TXPs/lDAVmABQzu4bPlE4RqrZSTsA+4DifhHkB/tBfufCPYrzQtCeqWtRu9zbn/OBkTSg2JHS0HbQ2opbhJZAUSkcH6as0LieMGIWGSqxgQbgjKAZed42Kx1iREh2MMZHsuUVXEN0SSJdyk8nuPKFTsGj0zdInKLbMMZJQTYaXvDD9oqbeIBZIBDBmyivJSX4GH/ZXZBrKiXICVMtYxkOcKAd8nhuuBzIhZQbDZ0DsxQlNKAskma80JIyQpkpJPFbYgODHWBhLZRSdIcJmg1AUGwrWUoZ2YpCQQMsIaUkcsPCANqyilYOT5wklTOzH0aKl2iDuxEqS8bhEKWNQlhGkvxEkWuMvZHjzzctL5usRKtJawc/C+WotqeQPCNUIK2Sl9DzCdCX1vivmpbHN46MUPTkz5P8AKJJct141eEZWd+CQPaZxu5qdLXcCTB3qy+7717NdOEqsMR30uWLCaoG6YybPYBADpBZsruQbnIg4kjF7RmLBZAjKiWAkoCms6yxsMIcAPiwhIG7vDCEJ9ox19HEtg9ZOB8QLH+rzSCGssZXIskKYhIFy5jDShIxAuxuFEpwEW3zmk6YvEksbpJMSSikFUxSLDQnUAboORZ0pLEXUstEQqLlSSoli7h8TB34gvjOdsSUnIiMgv4ezqgLsXdmKsLHCdCkeAOzgWxAKCo9kJJ8Ki5N7EOTwILAnld+BiKZJYqBADEpYXGIFnyzBCr8COEe00kKSLkJD4lEly4DB7sUkILEWUFAZB2ASiekE4hcZm5Ng72sbB+iS3hIEe0ZUmbuz5aV6hTbwzNlAuMjZ/nG5UVd3NbMgOQWcKKvQKRNGeSzHk9ZCEFvCGIZ/AHINzrJWnTxRuxSuV/Y4JKjTKdWstZD88K7P0LdYq6aky1KcEKDgpIYjQ24x0acnDhyBS6Xy8CsIPoFH1hZt3YSKgYgGmgOktdQbwKHvA2B5N0jPGntDp7K1sOpOFaW9kl/SHaJR7vvFDLlZ4S7LnAOlt4JL6G2h84YydrlbJVZLu3E6RwZJWiiNfvavdHoI9jf7zy+EZHHUvgxR4jXFkl9nFGWqbYJDM9jfXpCYyXuBmc9LR6yYtgsuU8TJWpIcZZRJNlBI8RBNmaPZchSt3nlBNZGlRMWTs52Bqq3eloZH/EXuSx/mOf8AleOodgPshlSZaZ1anHOLKEo3QjUBQ9tXF7D4xfpk5KXJAASN1LCw4/kOUGjHO9j/AGIU6Biqpy5xbwy9xH8Rcq+EWT9myaOlWinlCSlW4QkhSlYs1qJuSEhTOc4bT6gzJqUGyU3UedlHiMmB/wASKt2i7U+OWmTYEuVFi4D2DZJSJb3BewvBDoQ7WnhEsLSBuqSEhyAcEzGfNwL/ALkG7TmImIxZg7yTyNxC7adOQhMo3IlhjqSRbnc2H+LzgKgrtzuyzoAbmkgEHM3cn10yiGSOrOnHLdB0pMTEfrlqYHlLieeFJUz4CneUr3eD8wRkdRyIgQjyZXJPhGyOpBSSDpnfM5KH/wCbXBAnERvLBQHchS7uGxAEsAkmwWonCkHdJU/sRFJTiATokYlC72Hhvr9So6xPKUVEhTYQ+NyyRmlQf2AwVLD7rJnKBGIR2pLw8xtvbN5KwBjIAUQyGBZKWAdvFgCWABcFOHWYYinrCU4WceJWpsSQ+FxiJC1ZC6OcbmoCpgA3QLl2GFmIDGybrSssWe3sRF3uNQJS48RcHwsFAGxySJGR/tFxjI9qrJRKAAUS6yONyXDB94zFXHsCPZ8vAhKkjxNhDuyRvgbwBBKjLfjeIUylKPhAxpKTk4KlJlmyrMBj/hMbVc3fUo2SgOAeLboAfi+ukGjWRqkWwu/9mDnvKvMUH8RAxDqoQQJIUyEndSAVZupiwSDZRSVDDn7Kj7pjwpG6gOD4Sp8yQ61PcZWB4q4xspDHAnJ7tuglgMI4MnCFCzgpAupwewXR5NmBaFYgnM4jYsPCbgEqw729YHDZ2eJFLVMQtIFwrEQANSSUuXbeE5GmY4x6mol4whnI8dndklJQ2jBwUsyAGGZMRSJqkrTjzyLtmApKvEffpycvbMYBGxWgh3LE+ze2E2e2JKwR/i8ojnHUtYuSLWWSS/mfQiJ6OaQosbJHvCwdCQbJveUUt0gVacMrmoAnN2QAB/4XD2e0ByCkINs0JxCeA2NCkr/vNn5geoMBdnabEQsgFsni2T5CViaiwCjc9RuqPBi4toDFbo56ZAIW4UHSbWSQbiOH+RjbX4lYjXCOXpHsKv2xL94RkeT/AEZC1oQr7QzJiRKYAFhAc9JQVIDgAxrRSk3KlMc+rRrVTcRLPfOPZrZEhnJy4x077GdgpmTTVTkOJagiU4cGYQVFXAlKR5FQOYEc92DsKZVz5ciUN5ZZ9EgXUo/upDk9I+hp1IihlUcqUCmWhTO1zZ1rOdyAr+LyiqRh7Nr3VLGis7cSW4N4fjCWm2i86YpZZKN5Q/u3CbtkcAzN0zYlXUnvZOZfDxu0z+7zMAFfdhQO8ZhuNSlJJPA72/obzoahbGWzVK/EmzAMQQSwDsVPbIuXxA8gkaQn7TdnFTR3ssMpKWmDiAMT3DOkEHW6EteLDRAJkFagHJJAsHwln0sSMXnG0pR7pWtlHqQQAPNmz1jBOcfeErUmWpklICU64gjJL5pUCnu73ZGrQjr9mrkqMxjhxEE21uxbkReLLtjYwQUqDFM1J3eYWlBWM2B8YPEkwFTh0hKsd3B3SpKsncZlnA54eMCUbGhNxI9mzQ+JWQBVYA5ZWPMj0j2SnEtz4cQJuRkxfE2bKLE+Il9AImk0wkhYlzAtCkggsUKDOySFAq8SpZcWODk0G1WIuv2QoYU71yjvFcP3QnLSBjjQcs+TF8jwBipyXLC4wkBLNbNWIN7RSkgBcHVKcCcI8RyIDMMkhs0pAQAxcNL/AHngSlXgUkeI5MVN4UrLhRGbA8dLOBHo2hjWklilOEm4ws+NhY5oQ55BI4xUiaS14QQXa78SnHMK81BypKUC2ZWImkSnxYkhyd7LRRVNICgLP3iRySmBkTGSGAsBpZ0hCbsG/rMCrjJCoLSjcWEgpBaWkbwsyZfukO8xZPMGCzL9EUoKDZgpAyBFynEzYm8dQvL3YippN04nZ8RZzZIxZgfuzYnlqVMuHHeTLNoMSi7snLEB5R5SyEvo2BJyGRuclP4VryjAIXZ1PvHdBZyHvMP728cOE3JQIKpklLCwBBfFc+GYQMRIsChd83JMCUS1ApJzUb6nwvnfWYgg3JADszwR3Z74Br4yL4QfFNa+8rKen4QWwI2loHeZlQxEWKiLqqE2bIb0uxMarWnvXASAFKOaXbClZFnv+KWvnG8+Qe8DkXXuu5YkyJ2a7Zd7poY0rJZJCdLJ4aywd02/tJIsfYhRiKYFBlKzYKLZeMrLagOJxa4vyiOcXCEqDgBCT1LJPC+6nNol2gSS1wCyQ/NKw1yU/wDuE6iPaheKcHGo5G2Bf1VkTlChBlEkqN2xsS99CCH1CrxWu2NCqaoLCwlBS5GW9kphmRZJc+88WJK2SSbgnjY7vws/p6JO2SCZOLVCwTzCg3ndr+WkCS0Muyr/ALB6/CMgL74v3jGRLYxEJatNIZ09cFDCpCTZuHm8Q1iUpslWK1248Ie/Z32Q++1qUKcykDHNPFIIZD8VFh0c6RlsB0X7Ley4p5QmqH4k9Lkn2JOY/wAy2foBwIhz2jrjMRLXdrk9MalG3HBIWMtYcoqUzFrCGCQlioWBBsCP3QPCOXDC6TbxB7oI8GXHdBAA19hE/TXrFVoVktPUFSpDkOkJxeHxBbHnZn84I2ykmYEgAmyRkWyOQ/eY5ZSDC/ZFaTPwki6v+nA/tcTM/hiwY3JWQCQHAtcqsnXU4hl7Zg9GWzeeWZKRupThTnYJwDh1iWU5lFrqKFN1K7HPQxpSEFBUQ7sAWzdlE5apAV/mMG0vhAb2RlzPlAD6V7aewjMlKwOClLBy4ARLWEgBzmVpy1B4RWZWzlCYzYShSgMsisgF2u+A+oi7VdeES1MLukXI9qYAc34/GK/SVaVU61zE2QpBcNi8EtQZhmTbhvGCgFdkyj3bNdZQlN2uBLxl3uHCBf3hwjYo3EWAcYvY13w7JfPENc4LnyFqQ6QEBCQEoGNwN5Rw5EsoIUVFnv0gSeC6gPZSps7YU29o6l/IQbBRqANCcgLE5FEoM/SZM1j1Td3iIViUFqNzqjuxkr/7RGT5Td4xS4NtfCuYB4idEJjerlpGEOCwSGZOq3N8L5SYNbB4RzJAIxWAUSlJcObhDlw4GKcsh/pEi6omUkgjeJXmj2gtYyUGuuXppE0qpaSS39kSlgrxDApIFh7SRGVuaUMzAJFlDNQAuoDSTxjGqjyjSStHBIxeyLqUDqDx5wH3W4B7yQnMezJSh2wi34ybi9oNp1nGs3Fjl3mkyaBkOCYES5ASAScA5P3ilpCXJtiQkB7O4jem8JJk4BaVZDdN2Db0sKTchIZCufhjSbNOMqd2Lm5zQKdZ8IA8MtesRVtQBLcsThF8nBRPQ4SxIBZJax4wwmSyoKceJeA3Df1glqLLGbCZrkIxiNFOe9LgBs2LeFCZYspJBYzJof8Ac5RBJSVKBYh3VkRm0wXQ4/tKbMexG0jEUTFgEFQsWIut1+wSPFUDT2REtHUMpaxcJc+ybCZMOmFXgky4xiHvSV2uMT6G2JbeG/hppeadYicFZIs2I6NYrT0dsPAwRSAYwFjwhr2LgSUHxMcxOyOpgSSjEFNn3eubrRLOZuz4uIgMJCUshSTqog+jO/Qn6xDtyR3kiaCGUUPwuEpUx43Cj5QRMVuHmokaZpSA3C5H04RJMQ8ziCCktwwDMchjNuOkbsyOU92YyLb/ALGTOPzjIlRSynjSO1/YhLH3OqLBysAlrkYMulzbmY8jICB8LJsU/g1J1wu+rkTHPUsH6CAF5yP8NR88M0v1cn1MZGRZdk/h7ssPVJe+8v8A6qz8hFiWkdyeg+SmjyMgMIQqWO7SGDYlafvEfK0MAGdvc+keRkKxkUPbc9XvHxS9T76YE2YsmimOSd5Of/LD8hHkZDAGG0ZhThYkfhqyLaqhOEgzZgIcNkf7yYyMjLti/APalklrbwytor8zHlRPViVvHIanjN/M+seRkVfQi7C9moCpYxAK8Od/7aUNep9YPTJT+OWDiWGsLZ5cMz6xkZEvC77NJA35n+f/AL1RASE703/l0/CQFD0N+sZGQzJoE2hMLy7n+rBz1JUSetz6mJBPVhG8fEvU8KgxkZG8N6NKZO4f8VH/AHJEC0geRNe/4et/7E/mfWMjIxvhApRTPWE2DqsLD+vm/kIhlBu8bQS25b4y4RkZACiOd/Vp/wA3/QYmlj8cjR1fBDCMjIxiR4yMjIUY/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87750" y="1772815"/>
            <a:ext cx="1416698" cy="164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38087" y="3573017"/>
            <a:ext cx="1194353" cy="1584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6223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Current research </a:t>
            </a:r>
            <a:r>
              <a:rPr lang="en-US" altLang="zh-CN" dirty="0" smtClean="0"/>
              <a:t>focus</a:t>
            </a:r>
            <a:endParaRPr lang="zh-CN" altLang="en-US" dirty="0"/>
          </a:p>
        </p:txBody>
      </p:sp>
      <p:sp>
        <p:nvSpPr>
          <p:cNvPr id="3" name="Content Placeholder 2"/>
          <p:cNvSpPr>
            <a:spLocks noGrp="1"/>
          </p:cNvSpPr>
          <p:nvPr>
            <p:ph idx="1"/>
          </p:nvPr>
        </p:nvSpPr>
        <p:spPr/>
        <p:txBody>
          <a:bodyPr/>
          <a:lstStyle/>
          <a:p>
            <a:pPr>
              <a:lnSpc>
                <a:spcPct val="150000"/>
              </a:lnSpc>
            </a:pPr>
            <a:r>
              <a:rPr lang="en-US" altLang="zh-CN" dirty="0" smtClean="0"/>
              <a:t>Currently we are working on three aspects</a:t>
            </a:r>
          </a:p>
          <a:p>
            <a:pPr lvl="1">
              <a:lnSpc>
                <a:spcPct val="150000"/>
              </a:lnSpc>
            </a:pPr>
            <a:r>
              <a:rPr lang="en-US" altLang="zh-CN" dirty="0" smtClean="0"/>
              <a:t>Computer Vision and Multimedia Content Analysis</a:t>
            </a:r>
          </a:p>
          <a:p>
            <a:pPr lvl="1">
              <a:lnSpc>
                <a:spcPct val="150000"/>
              </a:lnSpc>
            </a:pPr>
            <a:r>
              <a:rPr lang="en-US" altLang="zh-CN" dirty="0" smtClean="0"/>
              <a:t>User-centric Social Multimedia Computing</a:t>
            </a:r>
          </a:p>
          <a:p>
            <a:pPr lvl="1">
              <a:lnSpc>
                <a:spcPct val="150000"/>
              </a:lnSpc>
            </a:pPr>
            <a:r>
              <a:rPr lang="en-US" altLang="zh-CN" dirty="0"/>
              <a:t>Multimedia </a:t>
            </a:r>
            <a:r>
              <a:rPr lang="en-US" altLang="zh-CN" dirty="0" smtClean="0"/>
              <a:t>Applications</a:t>
            </a:r>
            <a:endParaRPr lang="en-US" altLang="zh-CN" dirty="0"/>
          </a:p>
          <a:p>
            <a:pPr marL="457200" lvl="1" indent="0">
              <a:lnSpc>
                <a:spcPct val="150000"/>
              </a:lnSpc>
              <a:buNone/>
            </a:pPr>
            <a:endParaRPr lang="en-US" altLang="zh-CN" dirty="0" smtClean="0"/>
          </a:p>
        </p:txBody>
      </p:sp>
    </p:spTree>
    <p:extLst>
      <p:ext uri="{BB962C8B-B14F-4D97-AF65-F5344CB8AC3E}">
        <p14:creationId xmlns:p14="http://schemas.microsoft.com/office/powerpoint/2010/main" val="697117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zh-CN" dirty="0"/>
              <a:t>Interest in the proposed theme of the workshop</a:t>
            </a:r>
            <a:endParaRPr lang="zh-CN" altLang="en-US" dirty="0"/>
          </a:p>
        </p:txBody>
      </p:sp>
      <p:sp>
        <p:nvSpPr>
          <p:cNvPr id="3" name="Content Placeholder 2"/>
          <p:cNvSpPr>
            <a:spLocks noGrp="1"/>
          </p:cNvSpPr>
          <p:nvPr>
            <p:ph idx="1"/>
          </p:nvPr>
        </p:nvSpPr>
        <p:spPr/>
        <p:txBody>
          <a:bodyPr/>
          <a:lstStyle/>
          <a:p>
            <a:r>
              <a:rPr lang="en-US" altLang="zh-CN" dirty="0" smtClean="0"/>
              <a:t>Research</a:t>
            </a:r>
          </a:p>
          <a:p>
            <a:pPr lvl="1"/>
            <a:r>
              <a:rPr lang="en-US" altLang="zh-CN" dirty="0" smtClean="0"/>
              <a:t>Cyber-Physical complex association mining and modeling</a:t>
            </a:r>
          </a:p>
          <a:p>
            <a:pPr lvl="1"/>
            <a:r>
              <a:rPr lang="en-US" altLang="zh-CN" dirty="0" smtClean="0"/>
              <a:t>Cyber-Physical interaction and sensing</a:t>
            </a:r>
          </a:p>
          <a:p>
            <a:r>
              <a:rPr lang="en-US" altLang="zh-CN" dirty="0" smtClean="0"/>
              <a:t>Application</a:t>
            </a:r>
          </a:p>
          <a:p>
            <a:pPr lvl="1"/>
            <a:r>
              <a:rPr lang="en-US" altLang="zh-CN" dirty="0" smtClean="0"/>
              <a:t>Collaborative social community analysis</a:t>
            </a:r>
          </a:p>
          <a:p>
            <a:pPr lvl="1"/>
            <a:r>
              <a:rPr lang="en-US" altLang="zh-CN" dirty="0" smtClean="0"/>
              <a:t>Collaborative social event analysis</a:t>
            </a:r>
          </a:p>
          <a:p>
            <a:pPr marL="457200" lvl="1" indent="0">
              <a:buNone/>
            </a:pPr>
            <a:endParaRPr lang="zh-CN" altLang="en-US" dirty="0"/>
          </a:p>
        </p:txBody>
      </p:sp>
    </p:spTree>
    <p:extLst>
      <p:ext uri="{BB962C8B-B14F-4D97-AF65-F5344CB8AC3E}">
        <p14:creationId xmlns:p14="http://schemas.microsoft.com/office/powerpoint/2010/main" val="3958455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TotalTime>
  <Words>576</Words>
  <Application>Microsoft Office PowerPoint</Application>
  <PresentationFormat>全屏显示(4:3)</PresentationFormat>
  <Paragraphs>122</Paragraphs>
  <Slides>20</Slides>
  <Notes>0</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Office Theme</vt:lpstr>
      <vt:lpstr> Name, affiliation, contact info, photo, some general interest info.</vt:lpstr>
      <vt:lpstr>Current research focus</vt:lpstr>
      <vt:lpstr>Interest in the proposed theme of the workshop</vt:lpstr>
      <vt:lpstr> Name, affiliation, contact info, photo, some general interest info.</vt:lpstr>
      <vt:lpstr>Current research focus</vt:lpstr>
      <vt:lpstr>Interest in the proposed theme of the workshop</vt:lpstr>
      <vt:lpstr> Name, affiliation, contact info, photo, some general interest info.</vt:lpstr>
      <vt:lpstr>Current research focus</vt:lpstr>
      <vt:lpstr>Interest in the proposed theme of the workshop</vt:lpstr>
      <vt:lpstr>Fei Wu Full Professor, Ph.D. College of Computer Science Zhejiang University Email: wufei@cs.zju.edu.cn  Website: http://www.dcd.zju.edu.cn/index.php/teacherdetail/index/id/0002353  </vt:lpstr>
      <vt:lpstr>Fei Wu is the vice-director of institute of artificial intelligence of Zhejiang University and the vice-director of Key Laboratory of Visual Perception (Zhejiang University) , Ministry of Education and Microsoft. He serves as the PC member of ACM Multimedia 2012, 2013. His research interests mainly include multimedia retrieval, sparse representation and machine learning. From October, 2009 to August 2010, Fei Wu was a visiting scholar at Prof. Bin Yu's group, University of California, Berkeley. </vt:lpstr>
      <vt:lpstr>Nowadays, many real-world applications in CPS (Cyber space-Physical space-Society) involve multimodal data.   Cross-media retrieval is imperative to many applications of practical interest, such as finding relevant textual documents of a tourist spot that best match a given image of the spot or finding a set of images that visually best illustrate a given text description. However, the heterogeneity-gap between multi-modal data has been widely understood as a fundamental barrier to successful cross-media retrieval.   In this workshop, I will discuss some techniques about cross-media retrieval, hashing and ranking.    </vt:lpstr>
      <vt:lpstr>PowerPoint 演示文稿</vt:lpstr>
      <vt:lpstr>PowerPoint 演示文稿</vt:lpstr>
      <vt:lpstr>Self Introduction</vt:lpstr>
      <vt:lpstr>Research Focus</vt:lpstr>
      <vt:lpstr>Interested Aspects</vt:lpstr>
      <vt:lpstr> Name, affiliation, contact info, photo, some general interest info.</vt:lpstr>
      <vt:lpstr>Current research focus</vt:lpstr>
      <vt:lpstr>Interest in the proposed theme of the workshop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affiliation, contact info, photo, some general interest info.</dc:title>
  <dc:creator>Wenwu</dc:creator>
  <cp:lastModifiedBy>xuchangsheng</cp:lastModifiedBy>
  <cp:revision>11</cp:revision>
  <dcterms:created xsi:type="dcterms:W3CDTF">2013-08-04T23:44:04Z</dcterms:created>
  <dcterms:modified xsi:type="dcterms:W3CDTF">2013-08-14T02:10:02Z</dcterms:modified>
</cp:coreProperties>
</file>